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9" r:id="rId3"/>
    <p:sldId id="257" r:id="rId4"/>
    <p:sldId id="258" r:id="rId5"/>
    <p:sldId id="263" r:id="rId6"/>
    <p:sldId id="264" r:id="rId7"/>
    <p:sldId id="259" r:id="rId8"/>
    <p:sldId id="262" r:id="rId9"/>
    <p:sldId id="260" r:id="rId10"/>
    <p:sldId id="265" r:id="rId11"/>
    <p:sldId id="266" r:id="rId12"/>
    <p:sldId id="267" r:id="rId13"/>
    <p:sldId id="268" r:id="rId14"/>
    <p:sldId id="290" r:id="rId15"/>
    <p:sldId id="269" r:id="rId16"/>
    <p:sldId id="291" r:id="rId17"/>
    <p:sldId id="292" r:id="rId18"/>
    <p:sldId id="270" r:id="rId19"/>
    <p:sldId id="272" r:id="rId20"/>
    <p:sldId id="273" r:id="rId21"/>
    <p:sldId id="293" r:id="rId22"/>
    <p:sldId id="274" r:id="rId23"/>
    <p:sldId id="275" r:id="rId24"/>
    <p:sldId id="276" r:id="rId25"/>
    <p:sldId id="277" r:id="rId26"/>
    <p:sldId id="278" r:id="rId27"/>
    <p:sldId id="288" r:id="rId28"/>
    <p:sldId id="2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72585"/>
  </p:normalViewPr>
  <p:slideViewPr>
    <p:cSldViewPr snapToGrid="0" snapToObjects="1">
      <p:cViewPr varScale="1">
        <p:scale>
          <a:sx n="78" d="100"/>
          <a:sy n="78" d="100"/>
        </p:scale>
        <p:origin x="192"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DEE3-3798-B942-96D3-135D6F190782}"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6EA29-2551-4E47-9C04-5B36B7B9D8B7}" type="slidenum">
              <a:rPr lang="en-US" smtClean="0"/>
              <a:t>‹#›</a:t>
            </a:fld>
            <a:endParaRPr lang="en-US"/>
          </a:p>
        </p:txBody>
      </p:sp>
    </p:spTree>
    <p:extLst>
      <p:ext uri="{BB962C8B-B14F-4D97-AF65-F5344CB8AC3E}">
        <p14:creationId xmlns:p14="http://schemas.microsoft.com/office/powerpoint/2010/main" val="31878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Networks play a critical role in our lives in terms of physical networks we use to navigate upon, our social networks and more recently how we communicate via cyber networks (e.g. social media). This chapter provides a brief introduction to such networks and shows how they can be integrated into agent-based models. Importantly, a model is also introduced that demonstrates how to navigate agents along a physical road network (this is a common requirement for spatially-explicit agent-based models). The chapter concludes with a discussion about how networks can be combined to study real world phenomena and highlight future areas of research. </a:t>
            </a:r>
          </a:p>
          <a:p>
            <a:endParaRPr lang="en-US" dirty="0"/>
          </a:p>
        </p:txBody>
      </p:sp>
      <p:sp>
        <p:nvSpPr>
          <p:cNvPr id="4" name="Slide Number Placeholder 3"/>
          <p:cNvSpPr>
            <a:spLocks noGrp="1"/>
          </p:cNvSpPr>
          <p:nvPr>
            <p:ph type="sldNum" sz="quarter" idx="10"/>
          </p:nvPr>
        </p:nvSpPr>
        <p:spPr/>
        <p:txBody>
          <a:bodyPr/>
          <a:lstStyle/>
          <a:p>
            <a:fld id="{9976EA29-2551-4E47-9C04-5B36B7B9D8B7}" type="slidenum">
              <a:rPr lang="en-US" smtClean="0"/>
              <a:t>1</a:t>
            </a:fld>
            <a:endParaRPr lang="en-US"/>
          </a:p>
        </p:txBody>
      </p:sp>
    </p:spTree>
    <p:extLst>
      <p:ext uri="{BB962C8B-B14F-4D97-AF65-F5344CB8AC3E}">
        <p14:creationId xmlns:p14="http://schemas.microsoft.com/office/powerpoint/2010/main" val="4045457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76EA29-2551-4E47-9C04-5B36B7B9D8B7}" type="slidenum">
              <a:rPr lang="en-US" smtClean="0"/>
              <a:t>26</a:t>
            </a:fld>
            <a:endParaRPr lang="en-US"/>
          </a:p>
        </p:txBody>
      </p:sp>
    </p:spTree>
    <p:extLst>
      <p:ext uri="{BB962C8B-B14F-4D97-AF65-F5344CB8AC3E}">
        <p14:creationId xmlns:p14="http://schemas.microsoft.com/office/powerpoint/2010/main" val="2573533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FFFF"/>
                </a:solidFill>
                <a:effectLst/>
                <a:latin typeface="Helvetica" pitchFamily="2" charset="0"/>
              </a:rPr>
              <a:t>Networks play a critical role in our lives. Our movements are constrained to</a:t>
            </a:r>
          </a:p>
          <a:p>
            <a:r>
              <a:rPr lang="en-US" dirty="0">
                <a:solidFill>
                  <a:srgbClr val="00FFFF"/>
                </a:solidFill>
                <a:effectLst/>
                <a:latin typeface="Helvetica" pitchFamily="2" charset="0"/>
              </a:rPr>
              <a:t>physical networks (e.g. roads), our social networks determine the people we</a:t>
            </a:r>
          </a:p>
          <a:p>
            <a:r>
              <a:rPr lang="en-US" dirty="0">
                <a:solidFill>
                  <a:srgbClr val="00FFFF"/>
                </a:solidFill>
                <a:effectLst/>
                <a:latin typeface="Helvetica" pitchFamily="2" charset="0"/>
              </a:rPr>
              <a:t>are likely to interact with, and more recently cyber networks (e.g. social media</a:t>
            </a:r>
          </a:p>
          <a:p>
            <a:r>
              <a:rPr lang="en-US" dirty="0">
                <a:solidFill>
                  <a:srgbClr val="00FFFF"/>
                </a:solidFill>
                <a:effectLst/>
                <a:latin typeface="Helvetica" pitchFamily="2" charset="0"/>
              </a:rPr>
              <a:t>services and mobile telephone networks) constrain our communications. This</a:t>
            </a:r>
          </a:p>
          <a:p>
            <a:r>
              <a:rPr lang="en-US" dirty="0">
                <a:solidFill>
                  <a:srgbClr val="00FFFF"/>
                </a:solidFill>
                <a:effectLst/>
                <a:latin typeface="Helvetica" pitchFamily="2" charset="0"/>
              </a:rPr>
              <a:t>chapter provides a brief introduction to such networks and shows how they</a:t>
            </a:r>
          </a:p>
          <a:p>
            <a:r>
              <a:rPr lang="en-US" dirty="0">
                <a:solidFill>
                  <a:srgbClr val="00FFFF"/>
                </a:solidFill>
                <a:effectLst/>
                <a:latin typeface="Helvetica" pitchFamily="2" charset="0"/>
              </a:rPr>
              <a:t>can be integrated into agent-based models. A model is introduced that demonstrates</a:t>
            </a:r>
          </a:p>
          <a:p>
            <a:r>
              <a:rPr lang="en-US" dirty="0">
                <a:solidFill>
                  <a:srgbClr val="00FFFF"/>
                </a:solidFill>
                <a:effectLst/>
                <a:latin typeface="Helvetica" pitchFamily="2" charset="0"/>
              </a:rPr>
              <a:t>how to navigate agents along a physical road network (this is a common</a:t>
            </a:r>
          </a:p>
          <a:p>
            <a:r>
              <a:rPr lang="en-US" dirty="0">
                <a:solidFill>
                  <a:srgbClr val="00FFFF"/>
                </a:solidFill>
                <a:effectLst/>
                <a:latin typeface="Helvetica" pitchFamily="2" charset="0"/>
              </a:rPr>
              <a:t>requirement for spatially explicit agent-based models). </a:t>
            </a:r>
            <a:endParaRPr lang="en-US" dirty="0"/>
          </a:p>
        </p:txBody>
      </p:sp>
      <p:sp>
        <p:nvSpPr>
          <p:cNvPr id="4" name="Slide Number Placeholder 3"/>
          <p:cNvSpPr>
            <a:spLocks noGrp="1"/>
          </p:cNvSpPr>
          <p:nvPr>
            <p:ph type="sldNum" sz="quarter" idx="5"/>
          </p:nvPr>
        </p:nvSpPr>
        <p:spPr/>
        <p:txBody>
          <a:bodyPr/>
          <a:lstStyle/>
          <a:p>
            <a:fld id="{9976EA29-2551-4E47-9C04-5B36B7B9D8B7}" type="slidenum">
              <a:rPr lang="en-US" smtClean="0"/>
              <a:t>2</a:t>
            </a:fld>
            <a:endParaRPr lang="en-US"/>
          </a:p>
        </p:txBody>
      </p:sp>
    </p:spTree>
    <p:extLst>
      <p:ext uri="{BB962C8B-B14F-4D97-AF65-F5344CB8AC3E}">
        <p14:creationId xmlns:p14="http://schemas.microsoft.com/office/powerpoint/2010/main" val="2046375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FFFF"/>
                </a:solidFill>
                <a:effectLst/>
                <a:latin typeface="Helvetica" pitchFamily="2" charset="0"/>
              </a:rPr>
              <a:t>Networks play a critical role in our lives. Our movements are constrained to</a:t>
            </a:r>
          </a:p>
          <a:p>
            <a:r>
              <a:rPr lang="en-US" dirty="0">
                <a:solidFill>
                  <a:srgbClr val="00FFFF"/>
                </a:solidFill>
                <a:effectLst/>
                <a:latin typeface="Helvetica" pitchFamily="2" charset="0"/>
              </a:rPr>
              <a:t>physical networks (e.g. roads), our social networks determine the people we</a:t>
            </a:r>
          </a:p>
          <a:p>
            <a:r>
              <a:rPr lang="en-US" dirty="0">
                <a:solidFill>
                  <a:srgbClr val="00FFFF"/>
                </a:solidFill>
                <a:effectLst/>
                <a:latin typeface="Helvetica" pitchFamily="2" charset="0"/>
              </a:rPr>
              <a:t>are likely to interact with, and more recently cyber networks (e.g. social media</a:t>
            </a:r>
          </a:p>
          <a:p>
            <a:r>
              <a:rPr lang="en-US" dirty="0">
                <a:solidFill>
                  <a:srgbClr val="00FFFF"/>
                </a:solidFill>
                <a:effectLst/>
                <a:latin typeface="Helvetica" pitchFamily="2" charset="0"/>
              </a:rPr>
              <a:t>services and mobile telephone networks) constrain our communications. This</a:t>
            </a:r>
          </a:p>
          <a:p>
            <a:r>
              <a:rPr lang="en-US" dirty="0">
                <a:solidFill>
                  <a:srgbClr val="00FFFF"/>
                </a:solidFill>
                <a:effectLst/>
                <a:latin typeface="Helvetica" pitchFamily="2" charset="0"/>
              </a:rPr>
              <a:t>chapter provides a brief introduction to such networks and shows how they</a:t>
            </a:r>
          </a:p>
          <a:p>
            <a:r>
              <a:rPr lang="en-US" dirty="0">
                <a:solidFill>
                  <a:srgbClr val="00FFFF"/>
                </a:solidFill>
                <a:effectLst/>
                <a:latin typeface="Helvetica" pitchFamily="2" charset="0"/>
              </a:rPr>
              <a:t>can be integrated into agent-based models. A model is introduced that demonstrates</a:t>
            </a:r>
          </a:p>
          <a:p>
            <a:r>
              <a:rPr lang="en-US" dirty="0">
                <a:solidFill>
                  <a:srgbClr val="00FFFF"/>
                </a:solidFill>
                <a:effectLst/>
                <a:latin typeface="Helvetica" pitchFamily="2" charset="0"/>
              </a:rPr>
              <a:t>how to navigate agents along a physical road network (this is a common</a:t>
            </a:r>
          </a:p>
          <a:p>
            <a:r>
              <a:rPr lang="en-US" dirty="0">
                <a:solidFill>
                  <a:srgbClr val="00FFFF"/>
                </a:solidFill>
                <a:effectLst/>
                <a:latin typeface="Helvetica" pitchFamily="2" charset="0"/>
              </a:rPr>
              <a:t>requirement for spatially explicit agent-based models). </a:t>
            </a:r>
            <a:endParaRPr lang="en-US" dirty="0"/>
          </a:p>
          <a:p>
            <a:endParaRPr lang="en-US" dirty="0"/>
          </a:p>
        </p:txBody>
      </p:sp>
      <p:sp>
        <p:nvSpPr>
          <p:cNvPr id="4" name="Slide Number Placeholder 3"/>
          <p:cNvSpPr>
            <a:spLocks noGrp="1"/>
          </p:cNvSpPr>
          <p:nvPr>
            <p:ph type="sldNum" sz="quarter" idx="5"/>
          </p:nvPr>
        </p:nvSpPr>
        <p:spPr/>
        <p:txBody>
          <a:bodyPr/>
          <a:lstStyle/>
          <a:p>
            <a:fld id="{9976EA29-2551-4E47-9C04-5B36B7B9D8B7}" type="slidenum">
              <a:rPr lang="en-US" smtClean="0"/>
              <a:t>3</a:t>
            </a:fld>
            <a:endParaRPr lang="en-US"/>
          </a:p>
        </p:txBody>
      </p:sp>
    </p:spTree>
    <p:extLst>
      <p:ext uri="{BB962C8B-B14F-4D97-AF65-F5344CB8AC3E}">
        <p14:creationId xmlns:p14="http://schemas.microsoft.com/office/powerpoint/2010/main" val="2110623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blank</a:t>
            </a:r>
          </a:p>
        </p:txBody>
      </p:sp>
      <p:sp>
        <p:nvSpPr>
          <p:cNvPr id="4" name="Slide Number Placeholder 3"/>
          <p:cNvSpPr>
            <a:spLocks noGrp="1"/>
          </p:cNvSpPr>
          <p:nvPr>
            <p:ph type="sldNum" sz="quarter" idx="5"/>
          </p:nvPr>
        </p:nvSpPr>
        <p:spPr/>
        <p:txBody>
          <a:bodyPr/>
          <a:lstStyle/>
          <a:p>
            <a:fld id="{9976EA29-2551-4E47-9C04-5B36B7B9D8B7}" type="slidenum">
              <a:rPr lang="en-US" smtClean="0"/>
              <a:t>5</a:t>
            </a:fld>
            <a:endParaRPr lang="en-US"/>
          </a:p>
        </p:txBody>
      </p:sp>
    </p:spTree>
    <p:extLst>
      <p:ext uri="{BB962C8B-B14F-4D97-AF65-F5344CB8AC3E}">
        <p14:creationId xmlns:p14="http://schemas.microsoft.com/office/powerpoint/2010/main" val="297684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76EA29-2551-4E47-9C04-5B36B7B9D8B7}" type="slidenum">
              <a:rPr lang="en-US" smtClean="0"/>
              <a:t>7</a:t>
            </a:fld>
            <a:endParaRPr lang="en-US"/>
          </a:p>
        </p:txBody>
      </p:sp>
    </p:spTree>
    <p:extLst>
      <p:ext uri="{BB962C8B-B14F-4D97-AF65-F5344CB8AC3E}">
        <p14:creationId xmlns:p14="http://schemas.microsoft.com/office/powerpoint/2010/main" val="4159879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76EA29-2551-4E47-9C04-5B36B7B9D8B7}" type="slidenum">
              <a:rPr lang="en-US" smtClean="0"/>
              <a:t>9</a:t>
            </a:fld>
            <a:endParaRPr lang="en-US"/>
          </a:p>
        </p:txBody>
      </p:sp>
    </p:spTree>
    <p:extLst>
      <p:ext uri="{BB962C8B-B14F-4D97-AF65-F5344CB8AC3E}">
        <p14:creationId xmlns:p14="http://schemas.microsoft.com/office/powerpoint/2010/main" val="161011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76EA29-2551-4E47-9C04-5B36B7B9D8B7}" type="slidenum">
              <a:rPr lang="en-US" smtClean="0"/>
              <a:t>11</a:t>
            </a:fld>
            <a:endParaRPr lang="en-US"/>
          </a:p>
        </p:txBody>
      </p:sp>
    </p:spTree>
    <p:extLst>
      <p:ext uri="{BB962C8B-B14F-4D97-AF65-F5344CB8AC3E}">
        <p14:creationId xmlns:p14="http://schemas.microsoft.com/office/powerpoint/2010/main" val="730291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Over the past decade social network analysis has grown in popularity within the</a:t>
            </a:r>
          </a:p>
          <a:p>
            <a:r>
              <a:rPr lang="en-US" dirty="0">
                <a:effectLst/>
                <a:latin typeface="Helvetica" pitchFamily="2" charset="0"/>
              </a:rPr>
              <a:t>social sciences (see </a:t>
            </a:r>
            <a:r>
              <a:rPr lang="en-US" dirty="0" err="1">
                <a:effectLst/>
                <a:latin typeface="Helvetica" pitchFamily="2" charset="0"/>
              </a:rPr>
              <a:t>Borgatti</a:t>
            </a:r>
            <a:r>
              <a:rPr lang="en-US" dirty="0">
                <a:effectLst/>
                <a:latin typeface="Helvetica" pitchFamily="2" charset="0"/>
              </a:rPr>
              <a:t> et al., 2009). This is partly due to both increases in the</a:t>
            </a:r>
          </a:p>
          <a:p>
            <a:r>
              <a:rPr lang="en-US" dirty="0">
                <a:effectLst/>
                <a:latin typeface="Helvetica" pitchFamily="2" charset="0"/>
              </a:rPr>
              <a:t>amount of data available to describe social networks (e.g. through social media)</a:t>
            </a:r>
          </a:p>
          <a:p>
            <a:r>
              <a:rPr lang="en-US" dirty="0">
                <a:effectLst/>
                <a:latin typeface="Helvetica" pitchFamily="2" charset="0"/>
              </a:rPr>
              <a:t>and the increase in computational power available to </a:t>
            </a:r>
            <a:r>
              <a:rPr lang="en-US" dirty="0" err="1">
                <a:effectLst/>
                <a:latin typeface="Helvetica" pitchFamily="2" charset="0"/>
              </a:rPr>
              <a:t>analyse</a:t>
            </a:r>
            <a:r>
              <a:rPr lang="en-US" dirty="0">
                <a:effectLst/>
                <a:latin typeface="Helvetica" pitchFamily="2" charset="0"/>
              </a:rPr>
              <a:t> such data. Network</a:t>
            </a:r>
          </a:p>
          <a:p>
            <a:r>
              <a:rPr lang="en-US" dirty="0">
                <a:effectLst/>
                <a:latin typeface="Helvetica" pitchFamily="2" charset="0"/>
              </a:rPr>
              <a:t>analysis makes it possible to explore ties such as similarities (e.g. membership in the</a:t>
            </a:r>
          </a:p>
          <a:p>
            <a:r>
              <a:rPr lang="en-US" dirty="0">
                <a:effectLst/>
                <a:latin typeface="Helvetica" pitchFamily="2" charset="0"/>
              </a:rPr>
              <a:t>same clubs), social relations (e.g. kinship), interactions (e.g. talked with) and flows (e.g.</a:t>
            </a:r>
          </a:p>
          <a:p>
            <a:r>
              <a:rPr lang="en-US" dirty="0">
                <a:effectLst/>
                <a:latin typeface="Helvetica" pitchFamily="2" charset="0"/>
              </a:rPr>
              <a:t>information) (see </a:t>
            </a:r>
            <a:r>
              <a:rPr lang="en-US" dirty="0" err="1">
                <a:effectLst/>
                <a:latin typeface="Helvetica" pitchFamily="2" charset="0"/>
              </a:rPr>
              <a:t>Borgatti</a:t>
            </a:r>
            <a:r>
              <a:rPr lang="en-US" dirty="0">
                <a:effectLst/>
                <a:latin typeface="Helvetica" pitchFamily="2" charset="0"/>
              </a:rPr>
              <a:t> et al., 2009). Knowing about the properties of networks,</a:t>
            </a:r>
          </a:p>
          <a:p>
            <a:r>
              <a:rPr lang="en-US" dirty="0">
                <a:effectLst/>
                <a:latin typeface="Helvetica" pitchFamily="2" charset="0"/>
              </a:rPr>
              <a:t>especially in the context of ‘real societies’, and representing them in agent-based</a:t>
            </a:r>
          </a:p>
          <a:p>
            <a:r>
              <a:rPr lang="en-US" dirty="0">
                <a:effectLst/>
                <a:latin typeface="Helvetica" pitchFamily="2" charset="0"/>
              </a:rPr>
              <a:t>models helps to understand not only how resilient they are to change, but also</a:t>
            </a:r>
          </a:p>
          <a:p>
            <a:r>
              <a:rPr lang="en-US" dirty="0">
                <a:effectLst/>
                <a:latin typeface="Helvetica" pitchFamily="2" charset="0"/>
              </a:rPr>
              <a:t>how information (or physical actors such as diseases etc.) can spread through them.</a:t>
            </a:r>
          </a:p>
          <a:p>
            <a:r>
              <a:rPr lang="en-US" dirty="0">
                <a:effectLst/>
                <a:latin typeface="Helvetica" pitchFamily="2" charset="0"/>
              </a:rPr>
              <a:t>Three well-known models for generating </a:t>
            </a:r>
            <a:r>
              <a:rPr lang="en-US" dirty="0" err="1">
                <a:effectLst/>
                <a:latin typeface="Helvetica" pitchFamily="2" charset="0"/>
              </a:rPr>
              <a:t>stylised</a:t>
            </a:r>
            <a:r>
              <a:rPr lang="en-US" dirty="0">
                <a:effectLst/>
                <a:latin typeface="Helvetica" pitchFamily="2" charset="0"/>
              </a:rPr>
              <a:t> social network structures</a:t>
            </a:r>
          </a:p>
          <a:p>
            <a:r>
              <a:rPr lang="en-US" dirty="0">
                <a:effectLst/>
                <a:latin typeface="Helvetica" pitchFamily="2" charset="0"/>
              </a:rPr>
              <a:t>are: random networks (</a:t>
            </a:r>
            <a:r>
              <a:rPr lang="en-US" dirty="0" err="1">
                <a:effectLst/>
                <a:latin typeface="Helvetica" pitchFamily="2" charset="0"/>
              </a:rPr>
              <a:t>Erdo˝s</a:t>
            </a:r>
            <a:r>
              <a:rPr lang="en-US" dirty="0">
                <a:effectLst/>
                <a:latin typeface="Helvetica" pitchFamily="2" charset="0"/>
              </a:rPr>
              <a:t> and </a:t>
            </a:r>
            <a:r>
              <a:rPr lang="en-US" dirty="0" err="1">
                <a:effectLst/>
                <a:latin typeface="Helvetica" pitchFamily="2" charset="0"/>
              </a:rPr>
              <a:t>Rényi</a:t>
            </a:r>
            <a:r>
              <a:rPr lang="en-US" dirty="0">
                <a:effectLst/>
                <a:latin typeface="Helvetica" pitchFamily="2" charset="0"/>
              </a:rPr>
              <a:t>, 1960; Gilbert, 1959; Rapoport, 1957),</a:t>
            </a:r>
          </a:p>
          <a:p>
            <a:r>
              <a:rPr lang="en-US" dirty="0">
                <a:effectLst/>
                <a:latin typeface="Helvetica" pitchFamily="2" charset="0"/>
              </a:rPr>
              <a:t>small-world networks (Watts and </a:t>
            </a:r>
            <a:r>
              <a:rPr lang="en-US" dirty="0" err="1">
                <a:effectLst/>
                <a:latin typeface="Helvetica" pitchFamily="2" charset="0"/>
              </a:rPr>
              <a:t>Strogatz</a:t>
            </a:r>
            <a:r>
              <a:rPr lang="en-US" dirty="0">
                <a:effectLst/>
                <a:latin typeface="Helvetica" pitchFamily="2" charset="0"/>
              </a:rPr>
              <a:t>, 1998) and scale-free networks</a:t>
            </a: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a:t>
            </a:r>
            <a:r>
              <a:rPr lang="en-US" dirty="0" err="1">
                <a:effectLst/>
                <a:latin typeface="Helvetica" pitchFamily="2" charset="0"/>
              </a:rPr>
              <a:t>Barabási</a:t>
            </a:r>
            <a:r>
              <a:rPr lang="en-US" dirty="0">
                <a:effectLst/>
                <a:latin typeface="Helvetica" pitchFamily="2" charset="0"/>
              </a:rPr>
              <a:t> and Albert, 1999).</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9976EA29-2551-4E47-9C04-5B36B7B9D8B7}" type="slidenum">
              <a:rPr lang="en-US" smtClean="0"/>
              <a:t>16</a:t>
            </a:fld>
            <a:endParaRPr lang="en-US"/>
          </a:p>
        </p:txBody>
      </p:sp>
    </p:spTree>
    <p:extLst>
      <p:ext uri="{BB962C8B-B14F-4D97-AF65-F5344CB8AC3E}">
        <p14:creationId xmlns:p14="http://schemas.microsoft.com/office/powerpoint/2010/main" val="4137627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76EA29-2551-4E47-9C04-5B36B7B9D8B7}" type="slidenum">
              <a:rPr lang="en-US" smtClean="0"/>
              <a:t>18</a:t>
            </a:fld>
            <a:endParaRPr lang="en-US"/>
          </a:p>
        </p:txBody>
      </p:sp>
    </p:spTree>
    <p:extLst>
      <p:ext uri="{BB962C8B-B14F-4D97-AF65-F5344CB8AC3E}">
        <p14:creationId xmlns:p14="http://schemas.microsoft.com/office/powerpoint/2010/main" val="19622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mapshaper.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abmgis/abmgis/tree/master/Chapter08-Network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abmgis/abmgis/tree/master/Chapter08-Networks/Mode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7FCD8-8E15-A140-9CF1-14762B30557E}"/>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8</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Networks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6C2A-7021-8E4C-97F6-2B6F40EA8F87}"/>
              </a:ext>
            </a:extLst>
          </p:cNvPr>
          <p:cNvSpPr>
            <a:spLocks noGrp="1"/>
          </p:cNvSpPr>
          <p:nvPr>
            <p:ph type="title"/>
          </p:nvPr>
        </p:nvSpPr>
        <p:spPr/>
        <p:txBody>
          <a:bodyPr/>
          <a:lstStyle/>
          <a:p>
            <a:r>
              <a:rPr lang="en-US" dirty="0"/>
              <a:t>Adjacency Matrices and Node Degree</a:t>
            </a:r>
          </a:p>
        </p:txBody>
      </p:sp>
      <p:sp>
        <p:nvSpPr>
          <p:cNvPr id="3" name="Content Placeholder 2">
            <a:extLst>
              <a:ext uri="{FF2B5EF4-FFF2-40B4-BE49-F238E27FC236}">
                <a16:creationId xmlns:a16="http://schemas.microsoft.com/office/drawing/2014/main" id="{B6F2E7C1-136E-7541-A705-DED536F45C61}"/>
              </a:ext>
            </a:extLst>
          </p:cNvPr>
          <p:cNvSpPr>
            <a:spLocks noGrp="1"/>
          </p:cNvSpPr>
          <p:nvPr>
            <p:ph idx="1"/>
          </p:nvPr>
        </p:nvSpPr>
        <p:spPr/>
        <p:txBody>
          <a:bodyPr/>
          <a:lstStyle/>
          <a:p>
            <a:r>
              <a:rPr lang="en-US" dirty="0"/>
              <a:t>To grapple with connections we need to be able to represent the graphs mathematically. We can do this through an adjacency matrix.</a:t>
            </a:r>
          </a:p>
        </p:txBody>
      </p:sp>
      <p:pic>
        <p:nvPicPr>
          <p:cNvPr id="4" name="Content Placeholder 5">
            <a:extLst>
              <a:ext uri="{FF2B5EF4-FFF2-40B4-BE49-F238E27FC236}">
                <a16:creationId xmlns:a16="http://schemas.microsoft.com/office/drawing/2014/main" id="{5755B8A6-A108-4EC5-BE2D-5B2FEE4F5378}"/>
              </a:ext>
            </a:extLst>
          </p:cNvPr>
          <p:cNvPicPr>
            <a:picLocks noChangeAspect="1"/>
          </p:cNvPicPr>
          <p:nvPr/>
        </p:nvPicPr>
        <p:blipFill>
          <a:blip r:embed="rId2"/>
          <a:stretch>
            <a:fillRect/>
          </a:stretch>
        </p:blipFill>
        <p:spPr>
          <a:xfrm>
            <a:off x="4407578" y="2869809"/>
            <a:ext cx="3376844" cy="3307154"/>
          </a:xfrm>
          <a:prstGeom prst="rect">
            <a:avLst/>
          </a:prstGeom>
        </p:spPr>
      </p:pic>
      <p:sp>
        <p:nvSpPr>
          <p:cNvPr id="5" name="TextBox 4">
            <a:extLst>
              <a:ext uri="{FF2B5EF4-FFF2-40B4-BE49-F238E27FC236}">
                <a16:creationId xmlns:a16="http://schemas.microsoft.com/office/drawing/2014/main" id="{B9A70CF1-780F-0BFD-7144-752F7BFA7983}"/>
              </a:ext>
            </a:extLst>
          </p:cNvPr>
          <p:cNvSpPr txBox="1"/>
          <p:nvPr/>
        </p:nvSpPr>
        <p:spPr>
          <a:xfrm>
            <a:off x="2947541" y="6311900"/>
            <a:ext cx="6296917" cy="369332"/>
          </a:xfrm>
          <a:prstGeom prst="rect">
            <a:avLst/>
          </a:prstGeom>
          <a:noFill/>
        </p:spPr>
        <p:txBody>
          <a:bodyPr wrap="none" rtlCol="0">
            <a:spAutoFit/>
          </a:bodyPr>
          <a:lstStyle/>
          <a:p>
            <a:r>
              <a:rPr lang="en-US" dirty="0"/>
              <a:t>Figure 8.4: Adjacency Matrix for a undirected and directed graph.</a:t>
            </a:r>
          </a:p>
        </p:txBody>
      </p:sp>
    </p:spTree>
    <p:extLst>
      <p:ext uri="{BB962C8B-B14F-4D97-AF65-F5344CB8AC3E}">
        <p14:creationId xmlns:p14="http://schemas.microsoft.com/office/powerpoint/2010/main" val="3633592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B1B0-3268-5F45-BF45-239C66BAFE0E}"/>
              </a:ext>
            </a:extLst>
          </p:cNvPr>
          <p:cNvSpPr>
            <a:spLocks noGrp="1"/>
          </p:cNvSpPr>
          <p:nvPr>
            <p:ph type="title"/>
          </p:nvPr>
        </p:nvSpPr>
        <p:spPr/>
        <p:txBody>
          <a:bodyPr/>
          <a:lstStyle/>
          <a:p>
            <a:r>
              <a:rPr lang="en-US" dirty="0"/>
              <a:t>Traversing Graphs</a:t>
            </a:r>
          </a:p>
        </p:txBody>
      </p:sp>
      <p:sp>
        <p:nvSpPr>
          <p:cNvPr id="3" name="Content Placeholder 2">
            <a:extLst>
              <a:ext uri="{FF2B5EF4-FFF2-40B4-BE49-F238E27FC236}">
                <a16:creationId xmlns:a16="http://schemas.microsoft.com/office/drawing/2014/main" id="{4D42C5E2-3B12-C342-B89E-DFB5F0F64359}"/>
              </a:ext>
            </a:extLst>
          </p:cNvPr>
          <p:cNvSpPr>
            <a:spLocks noGrp="1"/>
          </p:cNvSpPr>
          <p:nvPr>
            <p:ph idx="1"/>
          </p:nvPr>
        </p:nvSpPr>
        <p:spPr/>
        <p:txBody>
          <a:bodyPr/>
          <a:lstStyle/>
          <a:p>
            <a:r>
              <a:rPr lang="en-US" dirty="0"/>
              <a:t>While nodes might be directly connected, they can also be indirectly connected through a series of links. </a:t>
            </a:r>
          </a:p>
          <a:p>
            <a:pPr lvl="1"/>
            <a:r>
              <a:rPr lang="en-US" dirty="0"/>
              <a:t>A </a:t>
            </a:r>
            <a:r>
              <a:rPr lang="en-US" b="1" dirty="0"/>
              <a:t>walk</a:t>
            </a:r>
            <a:r>
              <a:rPr lang="en-US" dirty="0"/>
              <a:t> is a sequence of nodes that can be visited by following edges. </a:t>
            </a:r>
          </a:p>
          <a:p>
            <a:pPr lvl="1"/>
            <a:r>
              <a:rPr lang="en-US" dirty="0"/>
              <a:t>A </a:t>
            </a:r>
            <a:r>
              <a:rPr lang="en-US" b="1" dirty="0"/>
              <a:t>trail</a:t>
            </a:r>
            <a:r>
              <a:rPr lang="en-US" dirty="0"/>
              <a:t> is a walk with no repeated edges. </a:t>
            </a:r>
          </a:p>
          <a:p>
            <a:pPr lvl="1"/>
            <a:r>
              <a:rPr lang="en-US" dirty="0"/>
              <a:t>A </a:t>
            </a:r>
            <a:r>
              <a:rPr lang="en-US" b="1" dirty="0"/>
              <a:t>path</a:t>
            </a:r>
            <a:r>
              <a:rPr lang="en-US" dirty="0"/>
              <a:t> is a walk with no repeated edges or nodes.</a:t>
            </a:r>
          </a:p>
        </p:txBody>
      </p:sp>
      <p:pic>
        <p:nvPicPr>
          <p:cNvPr id="5" name="Picture 4" descr="A picture containing circle, line&#10;&#10;Description automatically generated">
            <a:extLst>
              <a:ext uri="{FF2B5EF4-FFF2-40B4-BE49-F238E27FC236}">
                <a16:creationId xmlns:a16="http://schemas.microsoft.com/office/drawing/2014/main" id="{7464F2B4-66FF-2BDE-96DE-BE6222818445}"/>
              </a:ext>
            </a:extLst>
          </p:cNvPr>
          <p:cNvPicPr>
            <a:picLocks noChangeAspect="1"/>
          </p:cNvPicPr>
          <p:nvPr/>
        </p:nvPicPr>
        <p:blipFill>
          <a:blip r:embed="rId3"/>
          <a:stretch>
            <a:fillRect/>
          </a:stretch>
        </p:blipFill>
        <p:spPr>
          <a:xfrm>
            <a:off x="2910377" y="4001294"/>
            <a:ext cx="4983162" cy="2491581"/>
          </a:xfrm>
          <a:prstGeom prst="rect">
            <a:avLst/>
          </a:prstGeom>
        </p:spPr>
      </p:pic>
    </p:spTree>
    <p:extLst>
      <p:ext uri="{BB962C8B-B14F-4D97-AF65-F5344CB8AC3E}">
        <p14:creationId xmlns:p14="http://schemas.microsoft.com/office/powerpoint/2010/main" val="3305882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6761-D5A5-074D-836A-787648F12D24}"/>
              </a:ext>
            </a:extLst>
          </p:cNvPr>
          <p:cNvSpPr>
            <a:spLocks noGrp="1"/>
          </p:cNvSpPr>
          <p:nvPr>
            <p:ph type="title"/>
          </p:nvPr>
        </p:nvSpPr>
        <p:spPr/>
        <p:txBody>
          <a:bodyPr/>
          <a:lstStyle/>
          <a:p>
            <a:r>
              <a:rPr lang="en-US" dirty="0"/>
              <a:t>Graph Density</a:t>
            </a:r>
          </a:p>
        </p:txBody>
      </p:sp>
      <p:sp>
        <p:nvSpPr>
          <p:cNvPr id="3" name="Content Placeholder 2">
            <a:extLst>
              <a:ext uri="{FF2B5EF4-FFF2-40B4-BE49-F238E27FC236}">
                <a16:creationId xmlns:a16="http://schemas.microsoft.com/office/drawing/2014/main" id="{0CD7A480-B168-6440-A720-DE70A11B26F4}"/>
              </a:ext>
            </a:extLst>
          </p:cNvPr>
          <p:cNvSpPr>
            <a:spLocks noGrp="1"/>
          </p:cNvSpPr>
          <p:nvPr>
            <p:ph idx="1"/>
          </p:nvPr>
        </p:nvSpPr>
        <p:spPr>
          <a:xfrm>
            <a:off x="838200" y="1825625"/>
            <a:ext cx="10515600" cy="3520098"/>
          </a:xfrm>
        </p:spPr>
        <p:txBody>
          <a:bodyPr>
            <a:normAutofit fontScale="92500" lnSpcReduction="20000"/>
          </a:bodyPr>
          <a:lstStyle/>
          <a:p>
            <a:r>
              <a:rPr lang="en-US" dirty="0"/>
              <a:t>Another widely used concept in graph theory is </a:t>
            </a:r>
            <a:r>
              <a:rPr lang="en-US" b="1" i="1" dirty="0"/>
              <a:t>density</a:t>
            </a:r>
            <a:r>
              <a:rPr lang="en-US" dirty="0"/>
              <a:t>.</a:t>
            </a:r>
          </a:p>
          <a:p>
            <a:r>
              <a:rPr lang="en-US" dirty="0"/>
              <a:t>Density describes the overall level of linkages within the graph (ranging from 0 to 1).</a:t>
            </a:r>
          </a:p>
          <a:p>
            <a:r>
              <a:rPr lang="en-US" dirty="0"/>
              <a:t>A </a:t>
            </a:r>
            <a:r>
              <a:rPr lang="en-US" b="1" i="1" dirty="0"/>
              <a:t>complete network </a:t>
            </a:r>
            <a:r>
              <a:rPr lang="en-US" dirty="0"/>
              <a:t>would be one where all nodes are connected to all other nodes (i.e., there would be no 0s in the adjacency matrix except on the diagonal, as we assume a node is not connected to itself), </a:t>
            </a:r>
          </a:p>
          <a:p>
            <a:r>
              <a:rPr lang="en-US" dirty="0"/>
              <a:t>In contrast, a </a:t>
            </a:r>
            <a:r>
              <a:rPr lang="en-US" b="1" i="1" dirty="0"/>
              <a:t>sparse network </a:t>
            </a:r>
            <a:r>
              <a:rPr lang="en-US" dirty="0"/>
              <a:t>would be one where the nodes had very few connections. </a:t>
            </a:r>
          </a:p>
          <a:p>
            <a:r>
              <a:rPr lang="en-US" dirty="0"/>
              <a:t>Density therefore allows one to summarize the overall distribution of connections compared to a fully connected network.</a:t>
            </a:r>
          </a:p>
        </p:txBody>
      </p:sp>
      <p:pic>
        <p:nvPicPr>
          <p:cNvPr id="5" name="Picture 4" descr="A picture containing font, text, handwriting, white&#10;&#10;Description automatically generated">
            <a:extLst>
              <a:ext uri="{FF2B5EF4-FFF2-40B4-BE49-F238E27FC236}">
                <a16:creationId xmlns:a16="http://schemas.microsoft.com/office/drawing/2014/main" id="{0333D0AE-E54F-4E14-1158-3DE17534F518}"/>
              </a:ext>
            </a:extLst>
          </p:cNvPr>
          <p:cNvPicPr>
            <a:picLocks noChangeAspect="1"/>
          </p:cNvPicPr>
          <p:nvPr/>
        </p:nvPicPr>
        <p:blipFill>
          <a:blip r:embed="rId2"/>
          <a:stretch>
            <a:fillRect/>
          </a:stretch>
        </p:blipFill>
        <p:spPr>
          <a:xfrm>
            <a:off x="2053102" y="5345723"/>
            <a:ext cx="3556000" cy="1066800"/>
          </a:xfrm>
          <a:prstGeom prst="rect">
            <a:avLst/>
          </a:prstGeom>
        </p:spPr>
      </p:pic>
      <p:pic>
        <p:nvPicPr>
          <p:cNvPr id="7" name="Picture 6" descr="A picture containing font, text, line, diagram&#10;&#10;Description automatically generated">
            <a:extLst>
              <a:ext uri="{FF2B5EF4-FFF2-40B4-BE49-F238E27FC236}">
                <a16:creationId xmlns:a16="http://schemas.microsoft.com/office/drawing/2014/main" id="{BB12E5A8-CCAD-D2A2-A7BE-8521026E7632}"/>
              </a:ext>
            </a:extLst>
          </p:cNvPr>
          <p:cNvPicPr>
            <a:picLocks noChangeAspect="1"/>
          </p:cNvPicPr>
          <p:nvPr/>
        </p:nvPicPr>
        <p:blipFill>
          <a:blip r:embed="rId3"/>
          <a:stretch>
            <a:fillRect/>
          </a:stretch>
        </p:blipFill>
        <p:spPr>
          <a:xfrm>
            <a:off x="6582900" y="5345723"/>
            <a:ext cx="3162300" cy="1066800"/>
          </a:xfrm>
          <a:prstGeom prst="rect">
            <a:avLst/>
          </a:prstGeom>
        </p:spPr>
      </p:pic>
      <p:sp>
        <p:nvSpPr>
          <p:cNvPr id="8" name="TextBox 7">
            <a:extLst>
              <a:ext uri="{FF2B5EF4-FFF2-40B4-BE49-F238E27FC236}">
                <a16:creationId xmlns:a16="http://schemas.microsoft.com/office/drawing/2014/main" id="{9FB4FDB3-1F9F-FC7D-CEEA-8C4CE8E6F2DC}"/>
              </a:ext>
            </a:extLst>
          </p:cNvPr>
          <p:cNvSpPr txBox="1"/>
          <p:nvPr/>
        </p:nvSpPr>
        <p:spPr>
          <a:xfrm>
            <a:off x="7278274" y="6412523"/>
            <a:ext cx="1771551" cy="369332"/>
          </a:xfrm>
          <a:prstGeom prst="rect">
            <a:avLst/>
          </a:prstGeom>
          <a:noFill/>
        </p:spPr>
        <p:txBody>
          <a:bodyPr wrap="square" rtlCol="0">
            <a:spAutoFit/>
          </a:bodyPr>
          <a:lstStyle/>
          <a:p>
            <a:r>
              <a:rPr lang="en-US" dirty="0"/>
              <a:t>Directed graph</a:t>
            </a:r>
          </a:p>
        </p:txBody>
      </p:sp>
      <p:sp>
        <p:nvSpPr>
          <p:cNvPr id="9" name="TextBox 8">
            <a:extLst>
              <a:ext uri="{FF2B5EF4-FFF2-40B4-BE49-F238E27FC236}">
                <a16:creationId xmlns:a16="http://schemas.microsoft.com/office/drawing/2014/main" id="{8550E56F-4DE8-EEC3-7DF0-F57D732B1F8A}"/>
              </a:ext>
            </a:extLst>
          </p:cNvPr>
          <p:cNvSpPr txBox="1"/>
          <p:nvPr/>
        </p:nvSpPr>
        <p:spPr>
          <a:xfrm>
            <a:off x="2592584" y="6412523"/>
            <a:ext cx="2321143" cy="369332"/>
          </a:xfrm>
          <a:prstGeom prst="rect">
            <a:avLst/>
          </a:prstGeom>
          <a:noFill/>
        </p:spPr>
        <p:txBody>
          <a:bodyPr wrap="square" rtlCol="0">
            <a:spAutoFit/>
          </a:bodyPr>
          <a:lstStyle/>
          <a:p>
            <a:r>
              <a:rPr lang="en-US" dirty="0"/>
              <a:t>Undirected graph</a:t>
            </a:r>
          </a:p>
        </p:txBody>
      </p:sp>
    </p:spTree>
    <p:extLst>
      <p:ext uri="{BB962C8B-B14F-4D97-AF65-F5344CB8AC3E}">
        <p14:creationId xmlns:p14="http://schemas.microsoft.com/office/powerpoint/2010/main" val="4037352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6F5D-D44E-C04E-ABB5-597730751AAB}"/>
              </a:ext>
            </a:extLst>
          </p:cNvPr>
          <p:cNvSpPr>
            <a:spLocks noGrp="1"/>
          </p:cNvSpPr>
          <p:nvPr>
            <p:ph type="title"/>
          </p:nvPr>
        </p:nvSpPr>
        <p:spPr/>
        <p:txBody>
          <a:bodyPr/>
          <a:lstStyle/>
          <a:p>
            <a:r>
              <a:rPr lang="en-US" dirty="0"/>
              <a:t>Calculating Node Importance</a:t>
            </a:r>
          </a:p>
        </p:txBody>
      </p:sp>
      <p:sp>
        <p:nvSpPr>
          <p:cNvPr id="3" name="Content Placeholder 2">
            <a:extLst>
              <a:ext uri="{FF2B5EF4-FFF2-40B4-BE49-F238E27FC236}">
                <a16:creationId xmlns:a16="http://schemas.microsoft.com/office/drawing/2014/main" id="{00B78634-D819-7F4A-9773-F14E51ED11DB}"/>
              </a:ext>
            </a:extLst>
          </p:cNvPr>
          <p:cNvSpPr>
            <a:spLocks noGrp="1"/>
          </p:cNvSpPr>
          <p:nvPr>
            <p:ph idx="1"/>
          </p:nvPr>
        </p:nvSpPr>
        <p:spPr/>
        <p:txBody>
          <a:bodyPr/>
          <a:lstStyle/>
          <a:p>
            <a:r>
              <a:rPr lang="en-US" dirty="0"/>
              <a:t>there are also measures that can be used to describe individual nodes within a network. </a:t>
            </a:r>
          </a:p>
          <a:p>
            <a:r>
              <a:rPr lang="en-US" dirty="0"/>
              <a:t>By focusing on the nodes specifically one can identify, </a:t>
            </a:r>
          </a:p>
          <a:p>
            <a:pPr lvl="1"/>
            <a:r>
              <a:rPr lang="en-US" dirty="0"/>
              <a:t>E.g., the most influential person in a social network or the key junction in a road network.</a:t>
            </a:r>
          </a:p>
          <a:p>
            <a:r>
              <a:rPr lang="en-US" dirty="0"/>
              <a:t>Various centrality measures exist , such as degree centrality, betweenness centrality, closeness centrality and eigenvector centrality</a:t>
            </a:r>
          </a:p>
          <a:p>
            <a:r>
              <a:rPr lang="en-US" dirty="0"/>
              <a:t>Different centrality measures give us different pictures of the network</a:t>
            </a:r>
          </a:p>
        </p:txBody>
      </p:sp>
    </p:spTree>
    <p:extLst>
      <p:ext uri="{BB962C8B-B14F-4D97-AF65-F5344CB8AC3E}">
        <p14:creationId xmlns:p14="http://schemas.microsoft.com/office/powerpoint/2010/main" val="91592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78D5-952E-2285-5CE0-F34511C00E99}"/>
              </a:ext>
            </a:extLst>
          </p:cNvPr>
          <p:cNvSpPr>
            <a:spLocks noGrp="1"/>
          </p:cNvSpPr>
          <p:nvPr>
            <p:ph type="title"/>
          </p:nvPr>
        </p:nvSpPr>
        <p:spPr/>
        <p:txBody>
          <a:bodyPr/>
          <a:lstStyle/>
          <a:p>
            <a:r>
              <a:rPr lang="en-US" dirty="0"/>
              <a:t>Degree centrality &amp; Betweenness centrality </a:t>
            </a:r>
          </a:p>
        </p:txBody>
      </p:sp>
      <p:sp>
        <p:nvSpPr>
          <p:cNvPr id="3" name="Content Placeholder 2">
            <a:extLst>
              <a:ext uri="{FF2B5EF4-FFF2-40B4-BE49-F238E27FC236}">
                <a16:creationId xmlns:a16="http://schemas.microsoft.com/office/drawing/2014/main" id="{3C7601EF-64A2-4523-8B7D-176051A62BC1}"/>
              </a:ext>
            </a:extLst>
          </p:cNvPr>
          <p:cNvSpPr>
            <a:spLocks noGrp="1"/>
          </p:cNvSpPr>
          <p:nvPr>
            <p:ph idx="1"/>
          </p:nvPr>
        </p:nvSpPr>
        <p:spPr/>
        <p:txBody>
          <a:bodyPr>
            <a:normAutofit/>
          </a:bodyPr>
          <a:lstStyle/>
          <a:p>
            <a:r>
              <a:rPr lang="en-US" b="1" dirty="0"/>
              <a:t>Degree centrality </a:t>
            </a:r>
            <a:r>
              <a:rPr lang="en-US" dirty="0"/>
              <a:t>is equivalent to the degree of the node</a:t>
            </a:r>
          </a:p>
          <a:p>
            <a:pPr lvl="1"/>
            <a:r>
              <a:rPr lang="en-US" dirty="0"/>
              <a:t>In the case of a directed graph, degree centrality is often split between </a:t>
            </a:r>
            <a:r>
              <a:rPr lang="en-US" b="1" i="1" dirty="0"/>
              <a:t>indegree</a:t>
            </a:r>
            <a:r>
              <a:rPr lang="en-US" dirty="0"/>
              <a:t> (showing how popular the node is) and </a:t>
            </a:r>
            <a:r>
              <a:rPr lang="en-US" b="1" i="1" dirty="0"/>
              <a:t>outdegree</a:t>
            </a:r>
            <a:r>
              <a:rPr lang="en-US" dirty="0"/>
              <a:t> (how outgoing the node is)</a:t>
            </a:r>
          </a:p>
          <a:p>
            <a:r>
              <a:rPr lang="en-US" b="1" dirty="0"/>
              <a:t>Betweenness centrality </a:t>
            </a:r>
            <a:r>
              <a:rPr lang="en-US" dirty="0"/>
              <a:t>is a calculation of the number of times a node acts as bridge in the shortest path between two other nodes (i.e., how central the node is). </a:t>
            </a:r>
          </a:p>
          <a:p>
            <a:r>
              <a:rPr lang="en-US" dirty="0"/>
              <a:t>Betweenness centrality can be calculated as follows:</a:t>
            </a:r>
          </a:p>
        </p:txBody>
      </p:sp>
      <p:pic>
        <p:nvPicPr>
          <p:cNvPr id="5" name="Picture 4" descr="A picture containing font, white, text, diagram&#10;&#10;Description automatically generated">
            <a:extLst>
              <a:ext uri="{FF2B5EF4-FFF2-40B4-BE49-F238E27FC236}">
                <a16:creationId xmlns:a16="http://schemas.microsoft.com/office/drawing/2014/main" id="{97841ED1-4E04-936D-54BA-D6E4074B1861}"/>
              </a:ext>
            </a:extLst>
          </p:cNvPr>
          <p:cNvPicPr>
            <a:picLocks noChangeAspect="1"/>
          </p:cNvPicPr>
          <p:nvPr/>
        </p:nvPicPr>
        <p:blipFill>
          <a:blip r:embed="rId2"/>
          <a:stretch>
            <a:fillRect/>
          </a:stretch>
        </p:blipFill>
        <p:spPr>
          <a:xfrm>
            <a:off x="4616450" y="5270500"/>
            <a:ext cx="2959100" cy="1041400"/>
          </a:xfrm>
          <a:prstGeom prst="rect">
            <a:avLst/>
          </a:prstGeom>
        </p:spPr>
      </p:pic>
    </p:spTree>
    <p:extLst>
      <p:ext uri="{BB962C8B-B14F-4D97-AF65-F5344CB8AC3E}">
        <p14:creationId xmlns:p14="http://schemas.microsoft.com/office/powerpoint/2010/main" val="388376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E1EE-421F-4C46-8760-6A30A32A6B02}"/>
              </a:ext>
            </a:extLst>
          </p:cNvPr>
          <p:cNvSpPr>
            <a:spLocks noGrp="1"/>
          </p:cNvSpPr>
          <p:nvPr>
            <p:ph type="title"/>
          </p:nvPr>
        </p:nvSpPr>
        <p:spPr/>
        <p:txBody>
          <a:bodyPr/>
          <a:lstStyle/>
          <a:p>
            <a:r>
              <a:rPr lang="en-US" dirty="0"/>
              <a:t>Pairs through the network</a:t>
            </a:r>
          </a:p>
        </p:txBody>
      </p:sp>
      <p:pic>
        <p:nvPicPr>
          <p:cNvPr id="5" name="Content Placeholder 4">
            <a:extLst>
              <a:ext uri="{FF2B5EF4-FFF2-40B4-BE49-F238E27FC236}">
                <a16:creationId xmlns:a16="http://schemas.microsoft.com/office/drawing/2014/main" id="{1729F303-7191-4443-A054-EEB39E2F9CFF}"/>
              </a:ext>
            </a:extLst>
          </p:cNvPr>
          <p:cNvPicPr>
            <a:picLocks noGrp="1" noChangeAspect="1"/>
          </p:cNvPicPr>
          <p:nvPr>
            <p:ph idx="1"/>
          </p:nvPr>
        </p:nvPicPr>
        <p:blipFill>
          <a:blip r:embed="rId2"/>
          <a:stretch>
            <a:fillRect/>
          </a:stretch>
        </p:blipFill>
        <p:spPr>
          <a:xfrm>
            <a:off x="6662057" y="2020094"/>
            <a:ext cx="3048000" cy="4191000"/>
          </a:xfrm>
        </p:spPr>
      </p:pic>
      <p:pic>
        <p:nvPicPr>
          <p:cNvPr id="4" name="Picture 3" descr="A picture containing screenshot, text, calculator, line&#10;&#10;Description automatically generated">
            <a:extLst>
              <a:ext uri="{FF2B5EF4-FFF2-40B4-BE49-F238E27FC236}">
                <a16:creationId xmlns:a16="http://schemas.microsoft.com/office/drawing/2014/main" id="{51AF0730-7CC1-308C-5A87-1AF6FB7CE43A}"/>
              </a:ext>
            </a:extLst>
          </p:cNvPr>
          <p:cNvPicPr>
            <a:picLocks noChangeAspect="1"/>
          </p:cNvPicPr>
          <p:nvPr/>
        </p:nvPicPr>
        <p:blipFill>
          <a:blip r:embed="rId3"/>
          <a:stretch>
            <a:fillRect/>
          </a:stretch>
        </p:blipFill>
        <p:spPr>
          <a:xfrm>
            <a:off x="1603829" y="2188029"/>
            <a:ext cx="3759200" cy="2743200"/>
          </a:xfrm>
          <a:prstGeom prst="rect">
            <a:avLst/>
          </a:prstGeom>
        </p:spPr>
      </p:pic>
      <p:sp>
        <p:nvSpPr>
          <p:cNvPr id="6" name="TextBox 5">
            <a:extLst>
              <a:ext uri="{FF2B5EF4-FFF2-40B4-BE49-F238E27FC236}">
                <a16:creationId xmlns:a16="http://schemas.microsoft.com/office/drawing/2014/main" id="{98D214FA-613D-4870-94F4-244214514B98}"/>
              </a:ext>
            </a:extLst>
          </p:cNvPr>
          <p:cNvSpPr txBox="1"/>
          <p:nvPr/>
        </p:nvSpPr>
        <p:spPr>
          <a:xfrm>
            <a:off x="898071" y="5290457"/>
            <a:ext cx="4758034" cy="369332"/>
          </a:xfrm>
          <a:prstGeom prst="rect">
            <a:avLst/>
          </a:prstGeom>
          <a:noFill/>
        </p:spPr>
        <p:txBody>
          <a:bodyPr wrap="none" rtlCol="0">
            <a:spAutoFit/>
          </a:bodyPr>
          <a:lstStyle/>
          <a:p>
            <a:r>
              <a:rPr lang="en-US" dirty="0"/>
              <a:t>Geodesic (shortest) path between any two nodes</a:t>
            </a:r>
          </a:p>
        </p:txBody>
      </p:sp>
      <p:sp>
        <p:nvSpPr>
          <p:cNvPr id="7" name="TextBox 6">
            <a:extLst>
              <a:ext uri="{FF2B5EF4-FFF2-40B4-BE49-F238E27FC236}">
                <a16:creationId xmlns:a16="http://schemas.microsoft.com/office/drawing/2014/main" id="{05AFB1F0-65DD-41DC-ABE3-F2F45531532C}"/>
              </a:ext>
            </a:extLst>
          </p:cNvPr>
          <p:cNvSpPr txBox="1"/>
          <p:nvPr/>
        </p:nvSpPr>
        <p:spPr>
          <a:xfrm>
            <a:off x="6927026" y="6308209"/>
            <a:ext cx="2518062" cy="369332"/>
          </a:xfrm>
          <a:prstGeom prst="rect">
            <a:avLst/>
          </a:prstGeom>
          <a:noFill/>
        </p:spPr>
        <p:txBody>
          <a:bodyPr wrap="none" rtlCol="0">
            <a:spAutoFit/>
          </a:bodyPr>
          <a:lstStyle/>
          <a:p>
            <a:r>
              <a:rPr lang="en-US" dirty="0"/>
              <a:t>For an Undirected graph </a:t>
            </a:r>
          </a:p>
        </p:txBody>
      </p:sp>
    </p:spTree>
    <p:extLst>
      <p:ext uri="{BB962C8B-B14F-4D97-AF65-F5344CB8AC3E}">
        <p14:creationId xmlns:p14="http://schemas.microsoft.com/office/powerpoint/2010/main" val="2313226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C970-B09E-7F53-C587-244BFFC5DBF9}"/>
              </a:ext>
            </a:extLst>
          </p:cNvPr>
          <p:cNvSpPr>
            <a:spLocks noGrp="1"/>
          </p:cNvSpPr>
          <p:nvPr>
            <p:ph type="title"/>
          </p:nvPr>
        </p:nvSpPr>
        <p:spPr/>
        <p:txBody>
          <a:bodyPr/>
          <a:lstStyle/>
          <a:p>
            <a:r>
              <a:rPr lang="en-US" dirty="0"/>
              <a:t>Social Networks</a:t>
            </a:r>
          </a:p>
        </p:txBody>
      </p:sp>
      <p:sp>
        <p:nvSpPr>
          <p:cNvPr id="3" name="Content Placeholder 2">
            <a:extLst>
              <a:ext uri="{FF2B5EF4-FFF2-40B4-BE49-F238E27FC236}">
                <a16:creationId xmlns:a16="http://schemas.microsoft.com/office/drawing/2014/main" id="{472EBEBF-A612-7B76-F5F8-554D12F574C9}"/>
              </a:ext>
            </a:extLst>
          </p:cNvPr>
          <p:cNvSpPr>
            <a:spLocks noGrp="1"/>
          </p:cNvSpPr>
          <p:nvPr>
            <p:ph idx="1"/>
          </p:nvPr>
        </p:nvSpPr>
        <p:spPr>
          <a:xfrm>
            <a:off x="1034143" y="1690688"/>
            <a:ext cx="10515600" cy="4351338"/>
          </a:xfrm>
        </p:spPr>
        <p:txBody>
          <a:bodyPr>
            <a:normAutofit/>
          </a:bodyPr>
          <a:lstStyle/>
          <a:p>
            <a:r>
              <a:rPr lang="en-US" dirty="0"/>
              <a:t>Over the past decade social network analysis has grown in popularity within the social sciences </a:t>
            </a:r>
          </a:p>
          <a:p>
            <a:r>
              <a:rPr lang="en-US" dirty="0"/>
              <a:t>This is partly due to both increases in the amount of data available to describe social networks (e.g., through social media) and the increase in computational power available to analyze such data. </a:t>
            </a:r>
          </a:p>
          <a:p>
            <a:r>
              <a:rPr lang="en-US" dirty="0"/>
              <a:t>Knowing about the properties of networks, especially in the context of ‘real societies’, and representing them in agent-based models helps to understand not only how resilient they are to change, but also how information (or physical actors such as diseases etc.) can spread through them.</a:t>
            </a:r>
          </a:p>
          <a:p>
            <a:endParaRPr lang="en-US" dirty="0"/>
          </a:p>
          <a:p>
            <a:endParaRPr lang="en-US" dirty="0"/>
          </a:p>
        </p:txBody>
      </p:sp>
    </p:spTree>
    <p:extLst>
      <p:ext uri="{BB962C8B-B14F-4D97-AF65-F5344CB8AC3E}">
        <p14:creationId xmlns:p14="http://schemas.microsoft.com/office/powerpoint/2010/main" val="364000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AE33-3915-9594-97FD-D3BB19CB7BAA}"/>
              </a:ext>
            </a:extLst>
          </p:cNvPr>
          <p:cNvSpPr>
            <a:spLocks noGrp="1"/>
          </p:cNvSpPr>
          <p:nvPr>
            <p:ph type="title"/>
          </p:nvPr>
        </p:nvSpPr>
        <p:spPr/>
        <p:txBody>
          <a:bodyPr/>
          <a:lstStyle/>
          <a:p>
            <a:r>
              <a:rPr lang="en-US" dirty="0"/>
              <a:t>Generating Stylized Network Structures</a:t>
            </a:r>
          </a:p>
        </p:txBody>
      </p:sp>
      <p:sp>
        <p:nvSpPr>
          <p:cNvPr id="3" name="Content Placeholder 2">
            <a:extLst>
              <a:ext uri="{FF2B5EF4-FFF2-40B4-BE49-F238E27FC236}">
                <a16:creationId xmlns:a16="http://schemas.microsoft.com/office/drawing/2014/main" id="{0BD6E0FB-FC62-B4ED-0D75-8EE7A912D5E6}"/>
              </a:ext>
            </a:extLst>
          </p:cNvPr>
          <p:cNvSpPr>
            <a:spLocks noGrp="1"/>
          </p:cNvSpPr>
          <p:nvPr>
            <p:ph idx="1"/>
          </p:nvPr>
        </p:nvSpPr>
        <p:spPr/>
        <p:txBody>
          <a:bodyPr>
            <a:normAutofit/>
          </a:bodyPr>
          <a:lstStyle/>
          <a:p>
            <a:r>
              <a:rPr lang="en-US" dirty="0"/>
              <a:t>Three well-known models for generating stylized social network structures are: </a:t>
            </a:r>
          </a:p>
          <a:p>
            <a:pPr lvl="1"/>
            <a:r>
              <a:rPr lang="en-US" dirty="0"/>
              <a:t>Random networks (</a:t>
            </a:r>
            <a:r>
              <a:rPr lang="en-US" dirty="0" err="1"/>
              <a:t>Erdoss</a:t>
            </a:r>
            <a:r>
              <a:rPr lang="en-US" dirty="0"/>
              <a:t> and </a:t>
            </a:r>
            <a:r>
              <a:rPr lang="en-US" dirty="0" err="1"/>
              <a:t>Rényi</a:t>
            </a:r>
            <a:r>
              <a:rPr lang="en-US" dirty="0"/>
              <a:t>, 1960; Gilbert, 1959; Rapoport, 1957),</a:t>
            </a:r>
          </a:p>
          <a:p>
            <a:pPr lvl="1"/>
            <a:r>
              <a:rPr lang="en-US" dirty="0"/>
              <a:t>Small-world networks (Watts and </a:t>
            </a:r>
            <a:r>
              <a:rPr lang="en-US" dirty="0" err="1"/>
              <a:t>Strogatz</a:t>
            </a:r>
            <a:r>
              <a:rPr lang="en-US" dirty="0"/>
              <a:t>, 1998) and </a:t>
            </a:r>
          </a:p>
          <a:p>
            <a:pPr lvl="1"/>
            <a:r>
              <a:rPr lang="en-US" dirty="0"/>
              <a:t>Scale-free networks (</a:t>
            </a:r>
            <a:r>
              <a:rPr lang="en-US" dirty="0" err="1"/>
              <a:t>Barabási</a:t>
            </a:r>
            <a:r>
              <a:rPr lang="en-US" dirty="0"/>
              <a:t> and Albert, 1999).</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45133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0C0C-A942-D542-A5CB-58DFBF7A43AD}"/>
              </a:ext>
            </a:extLst>
          </p:cNvPr>
          <p:cNvSpPr>
            <a:spLocks noGrp="1"/>
          </p:cNvSpPr>
          <p:nvPr>
            <p:ph type="title"/>
          </p:nvPr>
        </p:nvSpPr>
        <p:spPr/>
        <p:txBody>
          <a:bodyPr/>
          <a:lstStyle/>
          <a:p>
            <a:r>
              <a:rPr lang="en-US" dirty="0"/>
              <a:t>Generating Stylized Network Structures</a:t>
            </a:r>
          </a:p>
        </p:txBody>
      </p:sp>
      <p:pic>
        <p:nvPicPr>
          <p:cNvPr id="5" name="Content Placeholder 4">
            <a:extLst>
              <a:ext uri="{FF2B5EF4-FFF2-40B4-BE49-F238E27FC236}">
                <a16:creationId xmlns:a16="http://schemas.microsoft.com/office/drawing/2014/main" id="{2193D291-35D4-0240-8D31-1F411BE56562}"/>
              </a:ext>
            </a:extLst>
          </p:cNvPr>
          <p:cNvPicPr>
            <a:picLocks noGrp="1" noChangeAspect="1"/>
          </p:cNvPicPr>
          <p:nvPr>
            <p:ph idx="1"/>
          </p:nvPr>
        </p:nvPicPr>
        <p:blipFill>
          <a:blip r:embed="rId3"/>
          <a:stretch>
            <a:fillRect/>
          </a:stretch>
        </p:blipFill>
        <p:spPr>
          <a:xfrm>
            <a:off x="3321712" y="1825625"/>
            <a:ext cx="5548575" cy="4351338"/>
          </a:xfrm>
        </p:spPr>
      </p:pic>
      <p:sp>
        <p:nvSpPr>
          <p:cNvPr id="6" name="TextBox 5">
            <a:extLst>
              <a:ext uri="{FF2B5EF4-FFF2-40B4-BE49-F238E27FC236}">
                <a16:creationId xmlns:a16="http://schemas.microsoft.com/office/drawing/2014/main" id="{6DA6EC08-BCBA-0B4E-9FCD-3631B972DEE1}"/>
              </a:ext>
            </a:extLst>
          </p:cNvPr>
          <p:cNvSpPr txBox="1"/>
          <p:nvPr/>
        </p:nvSpPr>
        <p:spPr>
          <a:xfrm>
            <a:off x="189638" y="6311900"/>
            <a:ext cx="11812721" cy="369332"/>
          </a:xfrm>
          <a:prstGeom prst="rect">
            <a:avLst/>
          </a:prstGeom>
          <a:noFill/>
        </p:spPr>
        <p:txBody>
          <a:bodyPr wrap="none" rtlCol="0">
            <a:spAutoFit/>
          </a:bodyPr>
          <a:lstStyle/>
          <a:p>
            <a:r>
              <a:rPr lang="en-US" dirty="0"/>
              <a:t>Figure 8.5: Different network structures based in 25 nodes, 0.2 probability of a link; A: Random B: Small-World C: Scale-Free.</a:t>
            </a:r>
          </a:p>
        </p:txBody>
      </p:sp>
    </p:spTree>
    <p:extLst>
      <p:ext uri="{BB962C8B-B14F-4D97-AF65-F5344CB8AC3E}">
        <p14:creationId xmlns:p14="http://schemas.microsoft.com/office/powerpoint/2010/main" val="155481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FECD-1666-3046-AF12-AC4CB5EBAA5B}"/>
              </a:ext>
            </a:extLst>
          </p:cNvPr>
          <p:cNvSpPr>
            <a:spLocks noGrp="1"/>
          </p:cNvSpPr>
          <p:nvPr>
            <p:ph type="title"/>
          </p:nvPr>
        </p:nvSpPr>
        <p:spPr/>
        <p:txBody>
          <a:bodyPr/>
          <a:lstStyle/>
          <a:p>
            <a:r>
              <a:rPr lang="en-US" dirty="0"/>
              <a:t>Scale Free Networks</a:t>
            </a:r>
          </a:p>
        </p:txBody>
      </p:sp>
      <p:pic>
        <p:nvPicPr>
          <p:cNvPr id="6" name="Content Placeholder 5">
            <a:extLst>
              <a:ext uri="{FF2B5EF4-FFF2-40B4-BE49-F238E27FC236}">
                <a16:creationId xmlns:a16="http://schemas.microsoft.com/office/drawing/2014/main" id="{92569FF7-3264-F244-B5B5-5907B1279D9D}"/>
              </a:ext>
            </a:extLst>
          </p:cNvPr>
          <p:cNvPicPr>
            <a:picLocks noGrp="1" noChangeAspect="1"/>
          </p:cNvPicPr>
          <p:nvPr>
            <p:ph idx="1"/>
          </p:nvPr>
        </p:nvPicPr>
        <p:blipFill>
          <a:blip r:embed="rId2"/>
          <a:stretch>
            <a:fillRect/>
          </a:stretch>
        </p:blipFill>
        <p:spPr>
          <a:xfrm>
            <a:off x="2661930" y="1825625"/>
            <a:ext cx="6868139" cy="4351338"/>
          </a:xfrm>
        </p:spPr>
      </p:pic>
      <p:sp>
        <p:nvSpPr>
          <p:cNvPr id="4" name="TextBox 3">
            <a:extLst>
              <a:ext uri="{FF2B5EF4-FFF2-40B4-BE49-F238E27FC236}">
                <a16:creationId xmlns:a16="http://schemas.microsoft.com/office/drawing/2014/main" id="{D191C43A-9A48-CD49-B9A4-27BFD7B0F046}"/>
              </a:ext>
            </a:extLst>
          </p:cNvPr>
          <p:cNvSpPr txBox="1"/>
          <p:nvPr/>
        </p:nvSpPr>
        <p:spPr>
          <a:xfrm>
            <a:off x="838200" y="6510528"/>
            <a:ext cx="9286966" cy="369332"/>
          </a:xfrm>
          <a:prstGeom prst="rect">
            <a:avLst/>
          </a:prstGeom>
          <a:noFill/>
        </p:spPr>
        <p:txBody>
          <a:bodyPr wrap="none" rtlCol="0">
            <a:spAutoFit/>
          </a:bodyPr>
          <a:lstStyle/>
          <a:p>
            <a:r>
              <a:rPr lang="en-US" dirty="0"/>
              <a:t>Figure 8.6: Growth of a scale-free network via preferential attachment. (Source: Wilensky, 2005b)</a:t>
            </a:r>
          </a:p>
        </p:txBody>
      </p:sp>
    </p:spTree>
    <p:extLst>
      <p:ext uri="{BB962C8B-B14F-4D97-AF65-F5344CB8AC3E}">
        <p14:creationId xmlns:p14="http://schemas.microsoft.com/office/powerpoint/2010/main" val="3257291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r>
              <a:rPr lang="en-US" dirty="0"/>
              <a:t>By the end of this chapter, students will be able to:</a:t>
            </a:r>
          </a:p>
          <a:p>
            <a:pPr lvl="1"/>
            <a:r>
              <a:rPr lang="en-US" dirty="0"/>
              <a:t>Understand the main properties of a network</a:t>
            </a:r>
          </a:p>
          <a:p>
            <a:pPr lvl="1"/>
            <a:r>
              <a:rPr lang="en-US" dirty="0"/>
              <a:t>Understand different network structures </a:t>
            </a:r>
          </a:p>
          <a:p>
            <a:pPr lvl="1"/>
            <a:r>
              <a:rPr lang="en-US" dirty="0"/>
              <a:t>How networks can be combined to study real-world phenomena.</a:t>
            </a:r>
          </a:p>
          <a:p>
            <a:pPr lvl="1"/>
            <a:r>
              <a:rPr lang="en-US" dirty="0"/>
              <a:t>How networks can be leveraged within agent-based models. </a:t>
            </a:r>
          </a:p>
          <a:p>
            <a:endParaRPr lang="en-US" dirty="0"/>
          </a:p>
          <a:p>
            <a:endParaRPr lang="en-US" dirty="0"/>
          </a:p>
          <a:p>
            <a:endParaRPr lang="en-US" dirty="0"/>
          </a:p>
        </p:txBody>
      </p:sp>
    </p:spTree>
    <p:extLst>
      <p:ext uri="{BB962C8B-B14F-4D97-AF65-F5344CB8AC3E}">
        <p14:creationId xmlns:p14="http://schemas.microsoft.com/office/powerpoint/2010/main" val="322392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527439D-1A84-6645-88E9-76EB9213B2DE}"/>
              </a:ext>
            </a:extLst>
          </p:cNvPr>
          <p:cNvPicPr>
            <a:picLocks noGrp="1" noChangeAspect="1"/>
          </p:cNvPicPr>
          <p:nvPr>
            <p:ph idx="1"/>
          </p:nvPr>
        </p:nvPicPr>
        <p:blipFill rotWithShape="1">
          <a:blip r:embed="rId2"/>
          <a:srcRect l="21311" b="19098"/>
          <a:stretch/>
        </p:blipFill>
        <p:spPr>
          <a:xfrm>
            <a:off x="1005840" y="928401"/>
            <a:ext cx="5402282" cy="5033487"/>
          </a:xfrm>
        </p:spPr>
      </p:pic>
      <p:sp>
        <p:nvSpPr>
          <p:cNvPr id="2" name="Title 1">
            <a:extLst>
              <a:ext uri="{FF2B5EF4-FFF2-40B4-BE49-F238E27FC236}">
                <a16:creationId xmlns:a16="http://schemas.microsoft.com/office/drawing/2014/main" id="{E34AE068-2C83-4348-A28B-65B6A35D5115}"/>
              </a:ext>
            </a:extLst>
          </p:cNvPr>
          <p:cNvSpPr>
            <a:spLocks noGrp="1"/>
          </p:cNvSpPr>
          <p:nvPr>
            <p:ph type="title"/>
          </p:nvPr>
        </p:nvSpPr>
        <p:spPr/>
        <p:txBody>
          <a:bodyPr/>
          <a:lstStyle/>
          <a:p>
            <a:r>
              <a:rPr lang="en-US" dirty="0"/>
              <a:t>Transport Networks</a:t>
            </a:r>
          </a:p>
        </p:txBody>
      </p:sp>
      <p:sp>
        <p:nvSpPr>
          <p:cNvPr id="4" name="TextBox 3">
            <a:extLst>
              <a:ext uri="{FF2B5EF4-FFF2-40B4-BE49-F238E27FC236}">
                <a16:creationId xmlns:a16="http://schemas.microsoft.com/office/drawing/2014/main" id="{79CC77F5-B2D6-2A45-ACBB-9EAD608AB24E}"/>
              </a:ext>
            </a:extLst>
          </p:cNvPr>
          <p:cNvSpPr txBox="1"/>
          <p:nvPr/>
        </p:nvSpPr>
        <p:spPr>
          <a:xfrm>
            <a:off x="381000" y="6181344"/>
            <a:ext cx="5873495" cy="646331"/>
          </a:xfrm>
          <a:prstGeom prst="rect">
            <a:avLst/>
          </a:prstGeom>
          <a:noFill/>
        </p:spPr>
        <p:txBody>
          <a:bodyPr wrap="square" rtlCol="0">
            <a:spAutoFit/>
          </a:bodyPr>
          <a:lstStyle/>
          <a:p>
            <a:r>
              <a:rPr lang="en-US" dirty="0"/>
              <a:t>Figure 8.7: Network representation within a GIS, specifically two types of networks, that of walkways and rivers.</a:t>
            </a:r>
          </a:p>
        </p:txBody>
      </p:sp>
      <p:pic>
        <p:nvPicPr>
          <p:cNvPr id="8" name="Picture 7">
            <a:extLst>
              <a:ext uri="{FF2B5EF4-FFF2-40B4-BE49-F238E27FC236}">
                <a16:creationId xmlns:a16="http://schemas.microsoft.com/office/drawing/2014/main" id="{527160BA-BA83-6A4A-82B1-BFBB3CEF986E}"/>
              </a:ext>
            </a:extLst>
          </p:cNvPr>
          <p:cNvPicPr>
            <a:picLocks noChangeAspect="1"/>
          </p:cNvPicPr>
          <p:nvPr/>
        </p:nvPicPr>
        <p:blipFill>
          <a:blip r:embed="rId3"/>
          <a:stretch>
            <a:fillRect/>
          </a:stretch>
        </p:blipFill>
        <p:spPr>
          <a:xfrm>
            <a:off x="7198571" y="1790193"/>
            <a:ext cx="4878832" cy="3576999"/>
          </a:xfrm>
          <a:prstGeom prst="rect">
            <a:avLst/>
          </a:prstGeom>
        </p:spPr>
      </p:pic>
      <p:sp>
        <p:nvSpPr>
          <p:cNvPr id="9" name="Right Arrow 8">
            <a:extLst>
              <a:ext uri="{FF2B5EF4-FFF2-40B4-BE49-F238E27FC236}">
                <a16:creationId xmlns:a16="http://schemas.microsoft.com/office/drawing/2014/main" id="{25C640B3-5345-1145-B873-9724F9CFB2DA}"/>
              </a:ext>
            </a:extLst>
          </p:cNvPr>
          <p:cNvSpPr/>
          <p:nvPr/>
        </p:nvSpPr>
        <p:spPr>
          <a:xfrm>
            <a:off x="6156771" y="3049066"/>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Content Placeholder 5">
            <a:extLst>
              <a:ext uri="{FF2B5EF4-FFF2-40B4-BE49-F238E27FC236}">
                <a16:creationId xmlns:a16="http://schemas.microsoft.com/office/drawing/2014/main" id="{1A5264EB-EC7C-4D4C-A03D-9C0535DC8CF5}"/>
              </a:ext>
            </a:extLst>
          </p:cNvPr>
          <p:cNvPicPr>
            <a:picLocks noChangeAspect="1"/>
          </p:cNvPicPr>
          <p:nvPr/>
        </p:nvPicPr>
        <p:blipFill rotWithShape="1">
          <a:blip r:embed="rId2"/>
          <a:srcRect l="15717" t="86135" r="7565" b="5342"/>
          <a:stretch/>
        </p:blipFill>
        <p:spPr>
          <a:xfrm>
            <a:off x="838200" y="5724144"/>
            <a:ext cx="5266944" cy="530352"/>
          </a:xfrm>
          <a:prstGeom prst="rect">
            <a:avLst/>
          </a:prstGeom>
        </p:spPr>
      </p:pic>
      <p:pic>
        <p:nvPicPr>
          <p:cNvPr id="13" name="Content Placeholder 5">
            <a:extLst>
              <a:ext uri="{FF2B5EF4-FFF2-40B4-BE49-F238E27FC236}">
                <a16:creationId xmlns:a16="http://schemas.microsoft.com/office/drawing/2014/main" id="{D52CABB7-17C1-D449-A00D-DCEBBA556B04}"/>
              </a:ext>
            </a:extLst>
          </p:cNvPr>
          <p:cNvPicPr>
            <a:picLocks noChangeAspect="1"/>
          </p:cNvPicPr>
          <p:nvPr/>
        </p:nvPicPr>
        <p:blipFill rotWithShape="1">
          <a:blip r:embed="rId2"/>
          <a:srcRect t="54439" r="75493" b="17049"/>
          <a:stretch/>
        </p:blipFill>
        <p:spPr>
          <a:xfrm>
            <a:off x="278783" y="3950208"/>
            <a:ext cx="1682497" cy="1773936"/>
          </a:xfrm>
          <a:prstGeom prst="rect">
            <a:avLst/>
          </a:prstGeom>
        </p:spPr>
      </p:pic>
      <p:sp>
        <p:nvSpPr>
          <p:cNvPr id="14" name="TextBox 13">
            <a:extLst>
              <a:ext uri="{FF2B5EF4-FFF2-40B4-BE49-F238E27FC236}">
                <a16:creationId xmlns:a16="http://schemas.microsoft.com/office/drawing/2014/main" id="{5A96ECEC-DC9F-C141-9C54-D8F5F0555C9D}"/>
              </a:ext>
            </a:extLst>
          </p:cNvPr>
          <p:cNvSpPr txBox="1"/>
          <p:nvPr/>
        </p:nvSpPr>
        <p:spPr>
          <a:xfrm>
            <a:off x="7198571" y="6163056"/>
            <a:ext cx="4364736" cy="646331"/>
          </a:xfrm>
          <a:prstGeom prst="rect">
            <a:avLst/>
          </a:prstGeom>
          <a:noFill/>
        </p:spPr>
        <p:txBody>
          <a:bodyPr wrap="square" rtlCol="0">
            <a:spAutoFit/>
          </a:bodyPr>
          <a:lstStyle/>
          <a:p>
            <a:r>
              <a:rPr lang="en-US" dirty="0"/>
              <a:t>Figure 8.8: A road network imported into NetLogo, from the GMU-Roads model.</a:t>
            </a:r>
          </a:p>
        </p:txBody>
      </p:sp>
    </p:spTree>
    <p:extLst>
      <p:ext uri="{BB962C8B-B14F-4D97-AF65-F5344CB8AC3E}">
        <p14:creationId xmlns:p14="http://schemas.microsoft.com/office/powerpoint/2010/main" val="1357273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FC5FD-48D2-951D-57FD-4ED7CBD98D05}"/>
              </a:ext>
            </a:extLst>
          </p:cNvPr>
          <p:cNvSpPr>
            <a:spLocks noGrp="1"/>
          </p:cNvSpPr>
          <p:nvPr>
            <p:ph type="title"/>
          </p:nvPr>
        </p:nvSpPr>
        <p:spPr/>
        <p:txBody>
          <a:bodyPr/>
          <a:lstStyle/>
          <a:p>
            <a:r>
              <a:rPr lang="en-US" dirty="0"/>
              <a:t>Linking Geographical and Social Networks</a:t>
            </a:r>
          </a:p>
        </p:txBody>
      </p:sp>
      <p:sp>
        <p:nvSpPr>
          <p:cNvPr id="3" name="Content Placeholder 2">
            <a:extLst>
              <a:ext uri="{FF2B5EF4-FFF2-40B4-BE49-F238E27FC236}">
                <a16:creationId xmlns:a16="http://schemas.microsoft.com/office/drawing/2014/main" id="{6DC630F9-87ED-E91D-D58D-487CD1E2B556}"/>
              </a:ext>
            </a:extLst>
          </p:cNvPr>
          <p:cNvSpPr>
            <a:spLocks noGrp="1"/>
          </p:cNvSpPr>
          <p:nvPr>
            <p:ph idx="1"/>
          </p:nvPr>
        </p:nvSpPr>
        <p:spPr/>
        <p:txBody>
          <a:bodyPr/>
          <a:lstStyle/>
          <a:p>
            <a:r>
              <a:rPr lang="en-US" dirty="0"/>
              <a:t>We are currently witnessing a massive proliferation of location-aware devices such as smartphones and tablets (with in-built GPS) that allow for information to be easily contributed by users.</a:t>
            </a:r>
          </a:p>
          <a:p>
            <a:r>
              <a:rPr lang="en-US" dirty="0"/>
              <a:t>Such data allows us to link geographical and social Networks</a:t>
            </a:r>
          </a:p>
        </p:txBody>
      </p:sp>
    </p:spTree>
    <p:extLst>
      <p:ext uri="{BB962C8B-B14F-4D97-AF65-F5344CB8AC3E}">
        <p14:creationId xmlns:p14="http://schemas.microsoft.com/office/powerpoint/2010/main" val="277725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60911-3082-084A-ADD4-85173DBDF4F9}"/>
              </a:ext>
            </a:extLst>
          </p:cNvPr>
          <p:cNvSpPr>
            <a:spLocks noGrp="1"/>
          </p:cNvSpPr>
          <p:nvPr>
            <p:ph type="title"/>
          </p:nvPr>
        </p:nvSpPr>
        <p:spPr/>
        <p:txBody>
          <a:bodyPr/>
          <a:lstStyle/>
          <a:p>
            <a:r>
              <a:rPr lang="en-US" dirty="0"/>
              <a:t>Linking Geographical and Social Networks</a:t>
            </a:r>
          </a:p>
        </p:txBody>
      </p:sp>
      <p:pic>
        <p:nvPicPr>
          <p:cNvPr id="6" name="Content Placeholder 5">
            <a:extLst>
              <a:ext uri="{FF2B5EF4-FFF2-40B4-BE49-F238E27FC236}">
                <a16:creationId xmlns:a16="http://schemas.microsoft.com/office/drawing/2014/main" id="{40B708B9-C724-BC42-B536-B3E5A6D70124}"/>
              </a:ext>
            </a:extLst>
          </p:cNvPr>
          <p:cNvPicPr>
            <a:picLocks noGrp="1" noChangeAspect="1"/>
          </p:cNvPicPr>
          <p:nvPr>
            <p:ph idx="1"/>
          </p:nvPr>
        </p:nvPicPr>
        <p:blipFill>
          <a:blip r:embed="rId2"/>
          <a:stretch>
            <a:fillRect/>
          </a:stretch>
        </p:blipFill>
        <p:spPr>
          <a:xfrm>
            <a:off x="2955795" y="1825625"/>
            <a:ext cx="6280410" cy="4351338"/>
          </a:xfrm>
        </p:spPr>
      </p:pic>
      <p:sp>
        <p:nvSpPr>
          <p:cNvPr id="4" name="TextBox 3">
            <a:extLst>
              <a:ext uri="{FF2B5EF4-FFF2-40B4-BE49-F238E27FC236}">
                <a16:creationId xmlns:a16="http://schemas.microsoft.com/office/drawing/2014/main" id="{7C4A5696-0AC2-D543-A3AC-B7D4B7324329}"/>
              </a:ext>
            </a:extLst>
          </p:cNvPr>
          <p:cNvSpPr txBox="1"/>
          <p:nvPr/>
        </p:nvSpPr>
        <p:spPr>
          <a:xfrm>
            <a:off x="2539353" y="6488668"/>
            <a:ext cx="7113294" cy="369332"/>
          </a:xfrm>
          <a:prstGeom prst="rect">
            <a:avLst/>
          </a:prstGeom>
          <a:noFill/>
        </p:spPr>
        <p:txBody>
          <a:bodyPr wrap="none" rtlCol="0">
            <a:spAutoFit/>
          </a:bodyPr>
          <a:lstStyle/>
          <a:p>
            <a:r>
              <a:rPr lang="en-US" dirty="0"/>
              <a:t>Figure 8.9: Metadata from Twitter tweets (top) and Flickr photos (bottom)</a:t>
            </a:r>
          </a:p>
        </p:txBody>
      </p:sp>
    </p:spTree>
    <p:extLst>
      <p:ext uri="{BB962C8B-B14F-4D97-AF65-F5344CB8AC3E}">
        <p14:creationId xmlns:p14="http://schemas.microsoft.com/office/powerpoint/2010/main" val="1526378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2A96-74D4-7E4D-AB11-2A4A933650A9}"/>
              </a:ext>
            </a:extLst>
          </p:cNvPr>
          <p:cNvSpPr>
            <a:spLocks noGrp="1"/>
          </p:cNvSpPr>
          <p:nvPr>
            <p:ph type="title"/>
          </p:nvPr>
        </p:nvSpPr>
        <p:spPr/>
        <p:txBody>
          <a:bodyPr/>
          <a:lstStyle/>
          <a:p>
            <a:r>
              <a:rPr lang="en-US" dirty="0"/>
              <a:t>Linking Geographical and Social Networks</a:t>
            </a:r>
          </a:p>
        </p:txBody>
      </p:sp>
      <p:pic>
        <p:nvPicPr>
          <p:cNvPr id="6" name="Content Placeholder 5">
            <a:extLst>
              <a:ext uri="{FF2B5EF4-FFF2-40B4-BE49-F238E27FC236}">
                <a16:creationId xmlns:a16="http://schemas.microsoft.com/office/drawing/2014/main" id="{242E1453-9830-2242-A0D5-F91395632E5A}"/>
              </a:ext>
            </a:extLst>
          </p:cNvPr>
          <p:cNvPicPr>
            <a:picLocks noGrp="1" noChangeAspect="1"/>
          </p:cNvPicPr>
          <p:nvPr>
            <p:ph idx="1"/>
          </p:nvPr>
        </p:nvPicPr>
        <p:blipFill>
          <a:blip r:embed="rId2"/>
          <a:stretch>
            <a:fillRect/>
          </a:stretch>
        </p:blipFill>
        <p:spPr>
          <a:xfrm>
            <a:off x="3493525" y="1825625"/>
            <a:ext cx="5204949" cy="4351338"/>
          </a:xfrm>
        </p:spPr>
      </p:pic>
      <p:sp>
        <p:nvSpPr>
          <p:cNvPr id="4" name="TextBox 3">
            <a:extLst>
              <a:ext uri="{FF2B5EF4-FFF2-40B4-BE49-F238E27FC236}">
                <a16:creationId xmlns:a16="http://schemas.microsoft.com/office/drawing/2014/main" id="{2C7EAD7D-EB61-F94A-839B-573FDA7452D7}"/>
              </a:ext>
            </a:extLst>
          </p:cNvPr>
          <p:cNvSpPr txBox="1"/>
          <p:nvPr/>
        </p:nvSpPr>
        <p:spPr>
          <a:xfrm>
            <a:off x="399288" y="6211669"/>
            <a:ext cx="10954512" cy="646331"/>
          </a:xfrm>
          <a:prstGeom prst="rect">
            <a:avLst/>
          </a:prstGeom>
          <a:noFill/>
        </p:spPr>
        <p:txBody>
          <a:bodyPr wrap="square" rtlCol="0">
            <a:spAutoFit/>
          </a:bodyPr>
          <a:lstStyle/>
          <a:p>
            <a:r>
              <a:rPr lang="en-US" dirty="0"/>
              <a:t>Figure 8.10: Schematic diagram illustrating how different networks can be linked together. From physical (L1, L2), and social (L3) spaces to derive place abstractions (L4) for different locations (N1, N2). (Source: Crooks et al., 2016)</a:t>
            </a:r>
          </a:p>
        </p:txBody>
      </p:sp>
    </p:spTree>
    <p:extLst>
      <p:ext uri="{BB962C8B-B14F-4D97-AF65-F5344CB8AC3E}">
        <p14:creationId xmlns:p14="http://schemas.microsoft.com/office/powerpoint/2010/main" val="1660620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3317-4999-0B4E-8941-0B97CE27B34D}"/>
              </a:ext>
            </a:extLst>
          </p:cNvPr>
          <p:cNvSpPr>
            <a:spLocks noGrp="1"/>
          </p:cNvSpPr>
          <p:nvPr>
            <p:ph type="title"/>
          </p:nvPr>
        </p:nvSpPr>
        <p:spPr/>
        <p:txBody>
          <a:bodyPr/>
          <a:lstStyle/>
          <a:p>
            <a:r>
              <a:rPr lang="en-US" dirty="0"/>
              <a:t>Linking Geographical and Social Networks</a:t>
            </a:r>
          </a:p>
        </p:txBody>
      </p:sp>
      <p:pic>
        <p:nvPicPr>
          <p:cNvPr id="6" name="Content Placeholder 5">
            <a:extLst>
              <a:ext uri="{FF2B5EF4-FFF2-40B4-BE49-F238E27FC236}">
                <a16:creationId xmlns:a16="http://schemas.microsoft.com/office/drawing/2014/main" id="{B23C9262-DDDA-9E4D-998A-6BEDC3050482}"/>
              </a:ext>
            </a:extLst>
          </p:cNvPr>
          <p:cNvPicPr>
            <a:picLocks noGrp="1" noChangeAspect="1"/>
          </p:cNvPicPr>
          <p:nvPr>
            <p:ph idx="1"/>
          </p:nvPr>
        </p:nvPicPr>
        <p:blipFill>
          <a:blip r:embed="rId2"/>
          <a:stretch>
            <a:fillRect/>
          </a:stretch>
        </p:blipFill>
        <p:spPr>
          <a:xfrm>
            <a:off x="1604036" y="1690688"/>
            <a:ext cx="8470366" cy="4617180"/>
          </a:xfrm>
        </p:spPr>
      </p:pic>
      <p:sp>
        <p:nvSpPr>
          <p:cNvPr id="4" name="TextBox 3">
            <a:extLst>
              <a:ext uri="{FF2B5EF4-FFF2-40B4-BE49-F238E27FC236}">
                <a16:creationId xmlns:a16="http://schemas.microsoft.com/office/drawing/2014/main" id="{646F0542-8E5E-514F-BAC8-0E11EB3525B9}"/>
              </a:ext>
            </a:extLst>
          </p:cNvPr>
          <p:cNvSpPr txBox="1"/>
          <p:nvPr/>
        </p:nvSpPr>
        <p:spPr>
          <a:xfrm>
            <a:off x="1078992" y="6309360"/>
            <a:ext cx="10068847" cy="369332"/>
          </a:xfrm>
          <a:prstGeom prst="rect">
            <a:avLst/>
          </a:prstGeom>
          <a:noFill/>
        </p:spPr>
        <p:txBody>
          <a:bodyPr wrap="none" rtlCol="0">
            <a:spAutoFit/>
          </a:bodyPr>
          <a:lstStyle/>
          <a:p>
            <a:r>
              <a:rPr lang="en-US" dirty="0"/>
              <a:t>Figure 8.11: Agents and Networks: A: The Physical environment and B: the agents social (cyber) networks.</a:t>
            </a:r>
          </a:p>
        </p:txBody>
      </p:sp>
    </p:spTree>
    <p:extLst>
      <p:ext uri="{BB962C8B-B14F-4D97-AF65-F5344CB8AC3E}">
        <p14:creationId xmlns:p14="http://schemas.microsoft.com/office/powerpoint/2010/main" val="2499284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C360-BBFA-E643-844A-FA216FFB9B87}"/>
              </a:ext>
            </a:extLst>
          </p:cNvPr>
          <p:cNvSpPr>
            <a:spLocks noGrp="1"/>
          </p:cNvSpPr>
          <p:nvPr>
            <p:ph type="title"/>
          </p:nvPr>
        </p:nvSpPr>
        <p:spPr>
          <a:xfrm>
            <a:off x="838200" y="365125"/>
            <a:ext cx="5928360" cy="1325563"/>
          </a:xfrm>
        </p:spPr>
        <p:txBody>
          <a:bodyPr/>
          <a:lstStyle/>
          <a:p>
            <a:r>
              <a:rPr lang="en-US" dirty="0"/>
              <a:t>Agents and Networks</a:t>
            </a:r>
          </a:p>
        </p:txBody>
      </p:sp>
      <p:pic>
        <p:nvPicPr>
          <p:cNvPr id="5" name="Content Placeholder 4">
            <a:extLst>
              <a:ext uri="{FF2B5EF4-FFF2-40B4-BE49-F238E27FC236}">
                <a16:creationId xmlns:a16="http://schemas.microsoft.com/office/drawing/2014/main" id="{916E917A-03D4-E040-95EF-647C4D4BF746}"/>
              </a:ext>
            </a:extLst>
          </p:cNvPr>
          <p:cNvPicPr>
            <a:picLocks noGrp="1" noChangeAspect="1"/>
          </p:cNvPicPr>
          <p:nvPr>
            <p:ph idx="1"/>
          </p:nvPr>
        </p:nvPicPr>
        <p:blipFill>
          <a:blip r:embed="rId2"/>
          <a:stretch>
            <a:fillRect/>
          </a:stretch>
        </p:blipFill>
        <p:spPr>
          <a:xfrm>
            <a:off x="6965545" y="0"/>
            <a:ext cx="5021036" cy="6858000"/>
          </a:xfrm>
        </p:spPr>
      </p:pic>
      <p:sp>
        <p:nvSpPr>
          <p:cNvPr id="6" name="TextBox 5">
            <a:extLst>
              <a:ext uri="{FF2B5EF4-FFF2-40B4-BE49-F238E27FC236}">
                <a16:creationId xmlns:a16="http://schemas.microsoft.com/office/drawing/2014/main" id="{08FB686F-163A-3F43-93AA-9DB6221E27D0}"/>
              </a:ext>
            </a:extLst>
          </p:cNvPr>
          <p:cNvSpPr txBox="1"/>
          <p:nvPr/>
        </p:nvSpPr>
        <p:spPr>
          <a:xfrm>
            <a:off x="256033" y="5669280"/>
            <a:ext cx="6510527" cy="1200329"/>
          </a:xfrm>
          <a:prstGeom prst="rect">
            <a:avLst/>
          </a:prstGeom>
          <a:noFill/>
        </p:spPr>
        <p:txBody>
          <a:bodyPr wrap="square" rtlCol="0">
            <a:spAutoFit/>
          </a:bodyPr>
          <a:lstStyle/>
          <a:p>
            <a:r>
              <a:rPr lang="en-US" dirty="0"/>
              <a:t>Figure 8.12: Agents and Networks related to going to and from work A: Initial social network based home locations while B: shows how the social network evolves over time as agents interact with each other.</a:t>
            </a:r>
          </a:p>
        </p:txBody>
      </p:sp>
    </p:spTree>
    <p:extLst>
      <p:ext uri="{BB962C8B-B14F-4D97-AF65-F5344CB8AC3E}">
        <p14:creationId xmlns:p14="http://schemas.microsoft.com/office/powerpoint/2010/main" val="2659149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3E78-2C8C-9F4D-AB1B-2140185EF67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0DC0E26-DC2B-9342-AA35-9127CF4EC34D}"/>
              </a:ext>
            </a:extLst>
          </p:cNvPr>
          <p:cNvSpPr>
            <a:spLocks noGrp="1"/>
          </p:cNvSpPr>
          <p:nvPr>
            <p:ph idx="1"/>
          </p:nvPr>
        </p:nvSpPr>
        <p:spPr>
          <a:xfrm>
            <a:off x="838200" y="1690687"/>
            <a:ext cx="10515600" cy="4935195"/>
          </a:xfrm>
        </p:spPr>
        <p:txBody>
          <a:bodyPr>
            <a:normAutofit fontScale="92500"/>
          </a:bodyPr>
          <a:lstStyle/>
          <a:p>
            <a:r>
              <a:rPr lang="en-US" dirty="0"/>
              <a:t>The complex realities of the world around us can be abstracted into a graph. </a:t>
            </a:r>
          </a:p>
          <a:p>
            <a:r>
              <a:rPr lang="en-US" dirty="0"/>
              <a:t>Graphs can be analyzed to shed light onto the the importance of a node.</a:t>
            </a:r>
          </a:p>
          <a:p>
            <a:pPr lvl="1"/>
            <a:r>
              <a:rPr lang="en-US" dirty="0"/>
              <a:t>e.g., a person or a intersection in a road. </a:t>
            </a:r>
          </a:p>
          <a:p>
            <a:r>
              <a:rPr lang="en-US" dirty="0"/>
              <a:t>There are various types of networks: </a:t>
            </a:r>
          </a:p>
          <a:p>
            <a:pPr lvl="1"/>
            <a:r>
              <a:rPr lang="en-US" dirty="0"/>
              <a:t>E.g., random, scale free </a:t>
            </a:r>
          </a:p>
          <a:p>
            <a:r>
              <a:rPr lang="en-US" dirty="0"/>
              <a:t>The symbiosis of network analysis and ABM is to be able to capture how network structures can influence how individual agents behave or move through geographical systems. </a:t>
            </a:r>
          </a:p>
          <a:p>
            <a:r>
              <a:rPr lang="en-US" dirty="0"/>
              <a:t>New forms of data (e.g.. social media, mobile phone calls) is shedding light on peoples connections and provide new opportunities to study geographical systems. </a:t>
            </a:r>
          </a:p>
          <a:p>
            <a:endParaRPr lang="en-US" dirty="0"/>
          </a:p>
        </p:txBody>
      </p:sp>
    </p:spTree>
    <p:extLst>
      <p:ext uri="{BB962C8B-B14F-4D97-AF65-F5344CB8AC3E}">
        <p14:creationId xmlns:p14="http://schemas.microsoft.com/office/powerpoint/2010/main" val="791448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a:xfrm>
            <a:off x="838200" y="1825625"/>
            <a:ext cx="10515600" cy="4667250"/>
          </a:xfrm>
        </p:spPr>
        <p:txBody>
          <a:bodyPr>
            <a:normAutofit fontScale="92500" lnSpcReduction="20000"/>
          </a:bodyPr>
          <a:lstStyle/>
          <a:p>
            <a:r>
              <a:rPr lang="en-US" dirty="0"/>
              <a:t>For a comprehensive overview of social network analysis, methods and applications, readers are referred to:</a:t>
            </a:r>
          </a:p>
          <a:p>
            <a:pPr lvl="1"/>
            <a:r>
              <a:rPr lang="en-US" dirty="0"/>
              <a:t>Wasserman &amp; Faust (1994) </a:t>
            </a:r>
            <a:r>
              <a:rPr lang="en-US" i="1" dirty="0"/>
              <a:t>Social Network Analysis: Methods and Applications</a:t>
            </a:r>
            <a:r>
              <a:rPr lang="en-US" dirty="0"/>
              <a:t>. New York: Cambridge University Press.</a:t>
            </a:r>
          </a:p>
          <a:p>
            <a:r>
              <a:rPr lang="en-US" dirty="0"/>
              <a:t>For a classic work work on the role of networks within geographical systems, readers are referred to:</a:t>
            </a:r>
          </a:p>
          <a:p>
            <a:pPr lvl="1"/>
            <a:r>
              <a:rPr lang="en-US" dirty="0" err="1"/>
              <a:t>Haggett</a:t>
            </a:r>
            <a:r>
              <a:rPr lang="en-US" dirty="0"/>
              <a:t> &amp; Chorley (1969) </a:t>
            </a:r>
            <a:r>
              <a:rPr lang="en-US" i="1" dirty="0"/>
              <a:t>Network Analysis in Geography</a:t>
            </a:r>
            <a:r>
              <a:rPr lang="en-US" dirty="0"/>
              <a:t>. London: Edward Arnold.</a:t>
            </a:r>
          </a:p>
          <a:p>
            <a:r>
              <a:rPr lang="en-US" dirty="0"/>
              <a:t>For more details on how to instantiate networks and use them within agent-based models created using NetLogo, readers are referred to:</a:t>
            </a:r>
          </a:p>
          <a:p>
            <a:pPr lvl="1"/>
            <a:r>
              <a:rPr lang="en-US" dirty="0"/>
              <a:t>Wilensky &amp; Rand (2015) </a:t>
            </a:r>
            <a:r>
              <a:rPr lang="en-US" i="1" dirty="0"/>
              <a:t>An Introduction to Agent-Based Modeling: Modeling Natural, Social, and Engineered Complex Systems with NetLogo</a:t>
            </a:r>
            <a:r>
              <a:rPr lang="en-US" dirty="0"/>
              <a:t>. Cambridge, MA: MIT Press.</a:t>
            </a:r>
          </a:p>
          <a:p>
            <a:r>
              <a:rPr lang="en-US" dirty="0"/>
              <a:t>In NetLogo complex topological networks (e.g., roads) will make make the model slow to run. Therefore, its sometimes good to simplify the network consider using the online tools such as </a:t>
            </a:r>
            <a:r>
              <a:rPr lang="en-US" b="1" dirty="0" err="1"/>
              <a:t>Mapshaper</a:t>
            </a:r>
            <a:r>
              <a:rPr lang="en-US" dirty="0"/>
              <a:t>: </a:t>
            </a:r>
            <a:r>
              <a:rPr lang="en-US" dirty="0">
                <a:hlinkClick r:id="rId2"/>
              </a:rPr>
              <a:t>http://mapshaper.org</a:t>
            </a:r>
            <a:r>
              <a:rPr lang="en-US" dirty="0"/>
              <a:t> </a:t>
            </a:r>
          </a:p>
        </p:txBody>
      </p:sp>
    </p:spTree>
    <p:extLst>
      <p:ext uri="{BB962C8B-B14F-4D97-AF65-F5344CB8AC3E}">
        <p14:creationId xmlns:p14="http://schemas.microsoft.com/office/powerpoint/2010/main" val="815167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03F1-5371-ED49-9B45-BAB26116FDF0}"/>
              </a:ext>
            </a:extLst>
          </p:cNvPr>
          <p:cNvSpPr>
            <a:spLocks noGrp="1"/>
          </p:cNvSpPr>
          <p:nvPr>
            <p:ph type="title"/>
          </p:nvPr>
        </p:nvSpPr>
        <p:spPr>
          <a:xfrm>
            <a:off x="354333" y="515492"/>
            <a:ext cx="3363974" cy="1607060"/>
          </a:xfrm>
          <a:noFill/>
          <a:ln w="19050">
            <a:solidFill>
              <a:schemeClr val="tx1"/>
            </a:solidFill>
          </a:ln>
        </p:spPr>
        <p:txBody>
          <a:bodyPr wrap="square" anchor="ctr">
            <a:normAutofit/>
          </a:bodyPr>
          <a:lstStyle/>
          <a:p>
            <a:pPr algn="ctr"/>
            <a:r>
              <a:rPr lang="en-US" sz="2800"/>
              <a:t>Online Resources</a:t>
            </a:r>
          </a:p>
        </p:txBody>
      </p:sp>
      <p:sp>
        <p:nvSpPr>
          <p:cNvPr id="3" name="Content Placeholder 2">
            <a:extLst>
              <a:ext uri="{FF2B5EF4-FFF2-40B4-BE49-F238E27FC236}">
                <a16:creationId xmlns:a16="http://schemas.microsoft.com/office/drawing/2014/main" id="{B42FB2AC-5534-604A-99B1-09695C0A2F01}"/>
              </a:ext>
            </a:extLst>
          </p:cNvPr>
          <p:cNvSpPr>
            <a:spLocks noGrp="1"/>
          </p:cNvSpPr>
          <p:nvPr>
            <p:ph idx="1"/>
          </p:nvPr>
        </p:nvSpPr>
        <p:spPr>
          <a:xfrm>
            <a:off x="354333" y="2638044"/>
            <a:ext cx="3363974" cy="3415623"/>
          </a:xfrm>
        </p:spPr>
        <p:txBody>
          <a:bodyPr>
            <a:normAutofit/>
          </a:bodyPr>
          <a:lstStyle/>
          <a:p>
            <a:r>
              <a:rPr lang="en-US" sz="2000" dirty="0"/>
              <a:t>Visit: </a:t>
            </a:r>
            <a:r>
              <a:rPr lang="en-US" sz="2000" dirty="0">
                <a:hlinkClick r:id="rId2"/>
              </a:rPr>
              <a:t>https://github.com/abmgis/abmgis/tree/master/Chapter08-Networks</a:t>
            </a:r>
            <a:r>
              <a:rPr lang="en-US" sz="2000" dirty="0"/>
              <a:t> for a selection of models to highlight core concepts introduced in </a:t>
            </a:r>
            <a:r>
              <a:rPr lang="en-US" sz="2000"/>
              <a:t>this chapter.</a:t>
            </a:r>
            <a:endParaRPr lang="en-US" sz="2000" dirty="0"/>
          </a:p>
          <a:p>
            <a:pPr marL="0" indent="0">
              <a:buNone/>
            </a:pPr>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03E66FF3-5801-7442-89BA-DE87D3AD49BD}"/>
              </a:ext>
            </a:extLst>
          </p:cNvPr>
          <p:cNvPicPr>
            <a:picLocks noChangeAspect="1"/>
          </p:cNvPicPr>
          <p:nvPr/>
        </p:nvPicPr>
        <p:blipFill>
          <a:blip r:embed="rId3"/>
          <a:stretch>
            <a:fillRect/>
          </a:stretch>
        </p:blipFill>
        <p:spPr>
          <a:xfrm>
            <a:off x="4072640" y="338"/>
            <a:ext cx="8221411" cy="6885432"/>
          </a:xfrm>
          <a:prstGeom prst="rect">
            <a:avLst/>
          </a:prstGeom>
        </p:spPr>
      </p:pic>
    </p:spTree>
    <p:extLst>
      <p:ext uri="{BB962C8B-B14F-4D97-AF65-F5344CB8AC3E}">
        <p14:creationId xmlns:p14="http://schemas.microsoft.com/office/powerpoint/2010/main" val="3191978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75BF-1A49-A046-9243-793BE31B38A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27DAB4D-30C4-BD4D-9C12-D2E9C3734F7E}"/>
              </a:ext>
            </a:extLst>
          </p:cNvPr>
          <p:cNvSpPr>
            <a:spLocks noGrp="1"/>
          </p:cNvSpPr>
          <p:nvPr>
            <p:ph idx="1"/>
          </p:nvPr>
        </p:nvSpPr>
        <p:spPr/>
        <p:txBody>
          <a:bodyPr>
            <a:normAutofit/>
          </a:bodyPr>
          <a:lstStyle/>
          <a:p>
            <a:r>
              <a:rPr lang="en-US" dirty="0"/>
              <a:t>Networks are everywhere </a:t>
            </a:r>
            <a:r>
              <a:rPr lang="en-US" dirty="0">
                <a:effectLst/>
                <a:latin typeface="Helvetica" pitchFamily="2" charset="0"/>
              </a:rPr>
              <a:t>and  play an important role in driving the processes and dynamics within social and geographical systems.</a:t>
            </a:r>
          </a:p>
          <a:p>
            <a:pPr lvl="1"/>
            <a:r>
              <a:rPr lang="en-US" dirty="0">
                <a:effectLst/>
                <a:latin typeface="Helvetica" pitchFamily="2" charset="0"/>
              </a:rPr>
              <a:t>For example, cites are the result of potentially finite numbers of networks involving the movement of goods, money, people, etc. (batty, 2013)</a:t>
            </a:r>
          </a:p>
          <a:p>
            <a:r>
              <a:rPr lang="en-US" dirty="0">
                <a:effectLst/>
                <a:latin typeface="Helvetica" pitchFamily="2" charset="0"/>
              </a:rPr>
              <a:t> With respect to agent-based models, networks provide us with a means to study the connections between people and places.</a:t>
            </a:r>
          </a:p>
          <a:p>
            <a:endParaRPr lang="en-US" dirty="0"/>
          </a:p>
        </p:txBody>
      </p:sp>
    </p:spTree>
    <p:extLst>
      <p:ext uri="{BB962C8B-B14F-4D97-AF65-F5344CB8AC3E}">
        <p14:creationId xmlns:p14="http://schemas.microsoft.com/office/powerpoint/2010/main" val="4018403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57EB-584E-2D45-AAC6-1A0B76317B85}"/>
              </a:ext>
            </a:extLst>
          </p:cNvPr>
          <p:cNvSpPr>
            <a:spLocks noGrp="1"/>
          </p:cNvSpPr>
          <p:nvPr>
            <p:ph type="title"/>
          </p:nvPr>
        </p:nvSpPr>
        <p:spPr/>
        <p:txBody>
          <a:bodyPr/>
          <a:lstStyle/>
          <a:p>
            <a:r>
              <a:rPr lang="en-US" dirty="0"/>
              <a:t>Graphs and Networks</a:t>
            </a:r>
          </a:p>
        </p:txBody>
      </p:sp>
      <p:pic>
        <p:nvPicPr>
          <p:cNvPr id="5" name="Content Placeholder 4">
            <a:extLst>
              <a:ext uri="{FF2B5EF4-FFF2-40B4-BE49-F238E27FC236}">
                <a16:creationId xmlns:a16="http://schemas.microsoft.com/office/drawing/2014/main" id="{26C80D4B-AECD-3B49-B593-270CA603D2CC}"/>
              </a:ext>
            </a:extLst>
          </p:cNvPr>
          <p:cNvPicPr>
            <a:picLocks noGrp="1" noChangeAspect="1"/>
          </p:cNvPicPr>
          <p:nvPr>
            <p:ph idx="1"/>
          </p:nvPr>
        </p:nvPicPr>
        <p:blipFill>
          <a:blip r:embed="rId2"/>
          <a:stretch>
            <a:fillRect/>
          </a:stretch>
        </p:blipFill>
        <p:spPr>
          <a:xfrm>
            <a:off x="1874634" y="1687790"/>
            <a:ext cx="8442732" cy="4439444"/>
          </a:xfrm>
        </p:spPr>
      </p:pic>
      <p:sp>
        <p:nvSpPr>
          <p:cNvPr id="6" name="TextBox 5">
            <a:extLst>
              <a:ext uri="{FF2B5EF4-FFF2-40B4-BE49-F238E27FC236}">
                <a16:creationId xmlns:a16="http://schemas.microsoft.com/office/drawing/2014/main" id="{819F3441-2B1C-4543-AAC6-037353CFD5F7}"/>
              </a:ext>
            </a:extLst>
          </p:cNvPr>
          <p:cNvSpPr txBox="1"/>
          <p:nvPr/>
        </p:nvSpPr>
        <p:spPr>
          <a:xfrm>
            <a:off x="1718405" y="6127234"/>
            <a:ext cx="9635395" cy="369332"/>
          </a:xfrm>
          <a:prstGeom prst="rect">
            <a:avLst/>
          </a:prstGeom>
          <a:noFill/>
        </p:spPr>
        <p:txBody>
          <a:bodyPr wrap="none" rtlCol="0">
            <a:spAutoFit/>
          </a:bodyPr>
          <a:lstStyle/>
          <a:p>
            <a:r>
              <a:rPr lang="en-US" dirty="0"/>
              <a:t>Figure 8.1: From left to right, a basic graph, a social network and a simplified transportation network.</a:t>
            </a:r>
          </a:p>
        </p:txBody>
      </p:sp>
    </p:spTree>
    <p:extLst>
      <p:ext uri="{BB962C8B-B14F-4D97-AF65-F5344CB8AC3E}">
        <p14:creationId xmlns:p14="http://schemas.microsoft.com/office/powerpoint/2010/main" val="233958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6A1A-656F-454D-AD48-484FB60E162F}"/>
              </a:ext>
            </a:extLst>
          </p:cNvPr>
          <p:cNvSpPr>
            <a:spLocks noGrp="1"/>
          </p:cNvSpPr>
          <p:nvPr>
            <p:ph type="title"/>
          </p:nvPr>
        </p:nvSpPr>
        <p:spPr/>
        <p:txBody>
          <a:bodyPr/>
          <a:lstStyle/>
          <a:p>
            <a:r>
              <a:rPr lang="en-US" dirty="0"/>
              <a:t>Basic Network Properties</a:t>
            </a:r>
          </a:p>
        </p:txBody>
      </p:sp>
      <p:sp>
        <p:nvSpPr>
          <p:cNvPr id="5" name="Content Placeholder 4">
            <a:extLst>
              <a:ext uri="{FF2B5EF4-FFF2-40B4-BE49-F238E27FC236}">
                <a16:creationId xmlns:a16="http://schemas.microsoft.com/office/drawing/2014/main" id="{A0AAF114-B09F-A234-E67F-BE5760A66E0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4843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5E0A-4466-BC44-89F3-A200653C3CA7}"/>
              </a:ext>
            </a:extLst>
          </p:cNvPr>
          <p:cNvSpPr>
            <a:spLocks noGrp="1"/>
          </p:cNvSpPr>
          <p:nvPr>
            <p:ph type="title"/>
          </p:nvPr>
        </p:nvSpPr>
        <p:spPr/>
        <p:txBody>
          <a:bodyPr/>
          <a:lstStyle/>
          <a:p>
            <a:r>
              <a:rPr lang="en-US" dirty="0"/>
              <a:t>Defining Graphs Mathematically</a:t>
            </a:r>
          </a:p>
        </p:txBody>
      </p:sp>
      <p:sp>
        <p:nvSpPr>
          <p:cNvPr id="4" name="Content Placeholder 2">
            <a:extLst>
              <a:ext uri="{FF2B5EF4-FFF2-40B4-BE49-F238E27FC236}">
                <a16:creationId xmlns:a16="http://schemas.microsoft.com/office/drawing/2014/main" id="{CE28A07E-4EC2-69D8-E313-EC4B6820D32E}"/>
              </a:ext>
            </a:extLst>
          </p:cNvPr>
          <p:cNvSpPr>
            <a:spLocks noGrp="1"/>
          </p:cNvSpPr>
          <p:nvPr>
            <p:ph idx="1"/>
          </p:nvPr>
        </p:nvSpPr>
        <p:spPr>
          <a:xfrm>
            <a:off x="838200" y="1825625"/>
            <a:ext cx="10515600" cy="4351338"/>
          </a:xfrm>
        </p:spPr>
        <p:txBody>
          <a:bodyPr>
            <a:normAutofit fontScale="92500" lnSpcReduction="10000"/>
          </a:bodyPr>
          <a:lstStyle/>
          <a:p>
            <a:r>
              <a:rPr lang="en-US" dirty="0"/>
              <a:t>By abstracting a network to a graph we can explore mathematically the connections between people and/or places. </a:t>
            </a:r>
          </a:p>
          <a:p>
            <a:r>
              <a:rPr lang="en-US" dirty="0"/>
              <a:t>A graph (</a:t>
            </a:r>
            <a:r>
              <a:rPr lang="en-US" b="1" dirty="0"/>
              <a:t>G</a:t>
            </a:r>
            <a:r>
              <a:rPr lang="en-US" dirty="0"/>
              <a:t>) is composed of nodes/vertices (</a:t>
            </a:r>
            <a:r>
              <a:rPr lang="en-US" b="1" dirty="0"/>
              <a:t>V</a:t>
            </a:r>
            <a:r>
              <a:rPr lang="en-US" dirty="0"/>
              <a:t>) and edges (</a:t>
            </a:r>
            <a:r>
              <a:rPr lang="en-US" b="1" dirty="0"/>
              <a:t>E</a:t>
            </a:r>
            <a:r>
              <a:rPr lang="en-US" dirty="0"/>
              <a:t>). </a:t>
            </a:r>
          </a:p>
          <a:p>
            <a:pPr lvl="1"/>
            <a:r>
              <a:rPr lang="en-US" dirty="0"/>
              <a:t>Edges are a subset of V × V. </a:t>
            </a:r>
          </a:p>
          <a:p>
            <a:pPr lvl="2"/>
            <a:r>
              <a:rPr lang="en-US" dirty="0"/>
              <a:t>If E = V × V the graph is complete (i.e. there are the same number of edges as nodes). </a:t>
            </a:r>
          </a:p>
          <a:p>
            <a:r>
              <a:rPr lang="en-US" dirty="0"/>
              <a:t>Often the terms network and graph are used interchangeably,</a:t>
            </a:r>
          </a:p>
          <a:p>
            <a:r>
              <a:rPr lang="en-US" dirty="0"/>
              <a:t>The term ‘</a:t>
            </a:r>
            <a:r>
              <a:rPr lang="en-US" b="1" i="1" dirty="0"/>
              <a:t>network</a:t>
            </a:r>
            <a:r>
              <a:rPr lang="en-US" dirty="0"/>
              <a:t>’ often refers to a real system </a:t>
            </a:r>
          </a:p>
          <a:p>
            <a:pPr lvl="1"/>
            <a:r>
              <a:rPr lang="en-US" dirty="0"/>
              <a:t>E.g., World Wide Web or a social network) </a:t>
            </a:r>
          </a:p>
          <a:p>
            <a:r>
              <a:rPr lang="en-US" dirty="0"/>
              <a:t>The term ‘</a:t>
            </a:r>
            <a:r>
              <a:rPr lang="en-US" b="1" i="1" dirty="0"/>
              <a:t>graph</a:t>
            </a:r>
            <a:r>
              <a:rPr lang="en-US" dirty="0"/>
              <a:t>’ often refers to the mathematical representation of a network </a:t>
            </a:r>
          </a:p>
          <a:p>
            <a:pPr lvl="1"/>
            <a:r>
              <a:rPr lang="en-US" dirty="0"/>
              <a:t>E.g., links between web pages in web graphs.</a:t>
            </a:r>
          </a:p>
        </p:txBody>
      </p:sp>
    </p:spTree>
    <p:extLst>
      <p:ext uri="{BB962C8B-B14F-4D97-AF65-F5344CB8AC3E}">
        <p14:creationId xmlns:p14="http://schemas.microsoft.com/office/powerpoint/2010/main" val="2145901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2840-18DD-1148-B36A-1245B014B560}"/>
              </a:ext>
            </a:extLst>
          </p:cNvPr>
          <p:cNvSpPr>
            <a:spLocks noGrp="1"/>
          </p:cNvSpPr>
          <p:nvPr>
            <p:ph type="title"/>
          </p:nvPr>
        </p:nvSpPr>
        <p:spPr/>
        <p:txBody>
          <a:bodyPr/>
          <a:lstStyle/>
          <a:p>
            <a:r>
              <a:rPr lang="en-US" dirty="0"/>
              <a:t>The Seven Bridges of Konigsberg problem</a:t>
            </a:r>
          </a:p>
        </p:txBody>
      </p:sp>
      <p:pic>
        <p:nvPicPr>
          <p:cNvPr id="5" name="Content Placeholder 4">
            <a:extLst>
              <a:ext uri="{FF2B5EF4-FFF2-40B4-BE49-F238E27FC236}">
                <a16:creationId xmlns:a16="http://schemas.microsoft.com/office/drawing/2014/main" id="{C1CC8BD1-52DC-0B43-A061-4AE925FE4021}"/>
              </a:ext>
            </a:extLst>
          </p:cNvPr>
          <p:cNvPicPr>
            <a:picLocks noGrp="1" noChangeAspect="1"/>
          </p:cNvPicPr>
          <p:nvPr>
            <p:ph idx="1"/>
          </p:nvPr>
        </p:nvPicPr>
        <p:blipFill>
          <a:blip r:embed="rId3"/>
          <a:stretch>
            <a:fillRect/>
          </a:stretch>
        </p:blipFill>
        <p:spPr>
          <a:xfrm>
            <a:off x="1719791" y="1690688"/>
            <a:ext cx="8752417" cy="4520768"/>
          </a:xfrm>
        </p:spPr>
      </p:pic>
      <p:sp>
        <p:nvSpPr>
          <p:cNvPr id="6" name="TextBox 5">
            <a:extLst>
              <a:ext uri="{FF2B5EF4-FFF2-40B4-BE49-F238E27FC236}">
                <a16:creationId xmlns:a16="http://schemas.microsoft.com/office/drawing/2014/main" id="{A10A7945-006A-9E44-86F8-50596B036401}"/>
              </a:ext>
            </a:extLst>
          </p:cNvPr>
          <p:cNvSpPr txBox="1"/>
          <p:nvPr/>
        </p:nvSpPr>
        <p:spPr>
          <a:xfrm>
            <a:off x="838200" y="6211456"/>
            <a:ext cx="10515600" cy="646331"/>
          </a:xfrm>
          <a:prstGeom prst="rect">
            <a:avLst/>
          </a:prstGeom>
          <a:noFill/>
        </p:spPr>
        <p:txBody>
          <a:bodyPr wrap="square" rtlCol="0">
            <a:spAutoFit/>
          </a:bodyPr>
          <a:lstStyle/>
          <a:p>
            <a:r>
              <a:rPr lang="en-US" dirty="0"/>
              <a:t>Figure 8.2: The Seven Bridges of Konigsberg problem. A: the physical depiction of the bridges (Source: </a:t>
            </a:r>
            <a:r>
              <a:rPr lang="en-US" dirty="0" err="1"/>
              <a:t>Giusca</a:t>
            </a:r>
            <a:r>
              <a:rPr lang="en-US" dirty="0"/>
              <a:t>, 2017) and B: the graph representation</a:t>
            </a:r>
          </a:p>
        </p:txBody>
      </p:sp>
      <p:sp>
        <p:nvSpPr>
          <p:cNvPr id="3" name="TextBox 2">
            <a:extLst>
              <a:ext uri="{FF2B5EF4-FFF2-40B4-BE49-F238E27FC236}">
                <a16:creationId xmlns:a16="http://schemas.microsoft.com/office/drawing/2014/main" id="{BFEB201C-5910-6F3E-5BD5-7943E30B50F5}"/>
              </a:ext>
            </a:extLst>
          </p:cNvPr>
          <p:cNvSpPr txBox="1"/>
          <p:nvPr/>
        </p:nvSpPr>
        <p:spPr>
          <a:xfrm>
            <a:off x="6850967" y="1434905"/>
            <a:ext cx="5106572" cy="1200329"/>
          </a:xfrm>
          <a:prstGeom prst="rect">
            <a:avLst/>
          </a:prstGeom>
          <a:noFill/>
        </p:spPr>
        <p:txBody>
          <a:bodyPr wrap="square" rtlCol="0">
            <a:spAutoFit/>
          </a:bodyPr>
          <a:lstStyle/>
          <a:p>
            <a:r>
              <a:rPr lang="en-US" dirty="0"/>
              <a:t>Euler abstracted the seven real-world </a:t>
            </a:r>
            <a:r>
              <a:rPr lang="en-US" dirty="0" err="1"/>
              <a:t>Königsberg</a:t>
            </a:r>
            <a:r>
              <a:rPr lang="en-US" dirty="0"/>
              <a:t> bridges (A) as a graph, whereby the land (the two banks of the river and the islands) are represented as nodes and the bridges as links</a:t>
            </a:r>
          </a:p>
        </p:txBody>
      </p:sp>
    </p:spTree>
    <p:extLst>
      <p:ext uri="{BB962C8B-B14F-4D97-AF65-F5344CB8AC3E}">
        <p14:creationId xmlns:p14="http://schemas.microsoft.com/office/powerpoint/2010/main" val="3912450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CE2E-61C8-034A-9C21-93AFF00D48F8}"/>
              </a:ext>
            </a:extLst>
          </p:cNvPr>
          <p:cNvSpPr>
            <a:spLocks noGrp="1"/>
          </p:cNvSpPr>
          <p:nvPr>
            <p:ph type="title"/>
          </p:nvPr>
        </p:nvSpPr>
        <p:spPr/>
        <p:txBody>
          <a:bodyPr/>
          <a:lstStyle/>
          <a:p>
            <a:r>
              <a:rPr lang="en-US" dirty="0"/>
              <a:t>Building Graphs in NetLogo</a:t>
            </a:r>
          </a:p>
        </p:txBody>
      </p:sp>
      <p:sp>
        <p:nvSpPr>
          <p:cNvPr id="3" name="Content Placeholder 2">
            <a:extLst>
              <a:ext uri="{FF2B5EF4-FFF2-40B4-BE49-F238E27FC236}">
                <a16:creationId xmlns:a16="http://schemas.microsoft.com/office/drawing/2014/main" id="{0713BEC6-F844-2F47-A1C5-EC01A2BBB17C}"/>
              </a:ext>
            </a:extLst>
          </p:cNvPr>
          <p:cNvSpPr>
            <a:spLocks noGrp="1"/>
          </p:cNvSpPr>
          <p:nvPr>
            <p:ph idx="1"/>
          </p:nvPr>
        </p:nvSpPr>
        <p:spPr/>
        <p:txBody>
          <a:bodyPr>
            <a:normAutofit/>
          </a:bodyPr>
          <a:lstStyle/>
          <a:p>
            <a:r>
              <a:rPr lang="en-US" dirty="0"/>
              <a:t>What is particularly appealing about graphs is that the links between nodes can have different properties. </a:t>
            </a:r>
          </a:p>
          <a:p>
            <a:r>
              <a:rPr lang="en-US" dirty="0"/>
              <a:t>For example, the links can be </a:t>
            </a:r>
            <a:r>
              <a:rPr lang="en-US" b="1" i="1" dirty="0"/>
              <a:t>undirected</a:t>
            </a:r>
            <a:r>
              <a:rPr lang="en-US" dirty="0"/>
              <a:t>, such that objects or information can flow in both directions: </a:t>
            </a:r>
          </a:p>
          <a:p>
            <a:pPr lvl="1"/>
            <a:r>
              <a:rPr lang="en-US" dirty="0"/>
              <a:t>Counties that share a common border, or actor A was in a movie with actor B). </a:t>
            </a:r>
          </a:p>
          <a:p>
            <a:r>
              <a:rPr lang="en-US" dirty="0"/>
              <a:t>Alternatively, they can be </a:t>
            </a:r>
            <a:r>
              <a:rPr lang="en-US" b="1" i="1" dirty="0"/>
              <a:t>directed:</a:t>
            </a:r>
          </a:p>
          <a:p>
            <a:pPr lvl="1"/>
            <a:r>
              <a:rPr lang="en-US" dirty="0"/>
              <a:t>Cars can only drive one way down a road, or a professor who lectures to students). </a:t>
            </a:r>
          </a:p>
          <a:p>
            <a:r>
              <a:rPr lang="en-US" dirty="0"/>
              <a:t>By understanding the connections (ties) within a graph we can thus explore the nature of the relationships.</a:t>
            </a:r>
          </a:p>
        </p:txBody>
      </p:sp>
    </p:spTree>
    <p:extLst>
      <p:ext uri="{BB962C8B-B14F-4D97-AF65-F5344CB8AC3E}">
        <p14:creationId xmlns:p14="http://schemas.microsoft.com/office/powerpoint/2010/main" val="125357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6416-06FE-BF44-B0D3-5BF3DF1C857C}"/>
              </a:ext>
            </a:extLst>
          </p:cNvPr>
          <p:cNvSpPr>
            <a:spLocks noGrp="1"/>
          </p:cNvSpPr>
          <p:nvPr>
            <p:ph type="title"/>
          </p:nvPr>
        </p:nvSpPr>
        <p:spPr/>
        <p:txBody>
          <a:bodyPr/>
          <a:lstStyle/>
          <a:p>
            <a:r>
              <a:rPr lang="en-US" dirty="0"/>
              <a:t>Directed and Undirected Links in NetLogo</a:t>
            </a:r>
          </a:p>
        </p:txBody>
      </p:sp>
      <p:pic>
        <p:nvPicPr>
          <p:cNvPr id="6" name="Content Placeholder 5">
            <a:extLst>
              <a:ext uri="{FF2B5EF4-FFF2-40B4-BE49-F238E27FC236}">
                <a16:creationId xmlns:a16="http://schemas.microsoft.com/office/drawing/2014/main" id="{AB3A64B6-9C95-A344-9885-68F52D58A770}"/>
              </a:ext>
            </a:extLst>
          </p:cNvPr>
          <p:cNvPicPr>
            <a:picLocks noGrp="1" noChangeAspect="1"/>
          </p:cNvPicPr>
          <p:nvPr>
            <p:ph idx="1"/>
          </p:nvPr>
        </p:nvPicPr>
        <p:blipFill rotWithShape="1">
          <a:blip r:embed="rId3"/>
          <a:srcRect t="7343"/>
          <a:stretch/>
        </p:blipFill>
        <p:spPr>
          <a:xfrm>
            <a:off x="2309307" y="1524000"/>
            <a:ext cx="7215693" cy="4085807"/>
          </a:xfrm>
        </p:spPr>
      </p:pic>
      <p:sp>
        <p:nvSpPr>
          <p:cNvPr id="4" name="TextBox 3">
            <a:extLst>
              <a:ext uri="{FF2B5EF4-FFF2-40B4-BE49-F238E27FC236}">
                <a16:creationId xmlns:a16="http://schemas.microsoft.com/office/drawing/2014/main" id="{9CF50BC1-44CC-6844-AB9F-E26F897338AA}"/>
              </a:ext>
            </a:extLst>
          </p:cNvPr>
          <p:cNvSpPr txBox="1"/>
          <p:nvPr/>
        </p:nvSpPr>
        <p:spPr>
          <a:xfrm>
            <a:off x="838200" y="5934670"/>
            <a:ext cx="10515600" cy="923330"/>
          </a:xfrm>
          <a:prstGeom prst="rect">
            <a:avLst/>
          </a:prstGeom>
          <a:noFill/>
        </p:spPr>
        <p:txBody>
          <a:bodyPr wrap="square" rtlCol="0">
            <a:spAutoFit/>
          </a:bodyPr>
          <a:lstStyle/>
          <a:p>
            <a:r>
              <a:rPr lang="en-US" dirty="0"/>
              <a:t>Figure 8.3: Directed and undirected links as displayed in NetLogo. These examples are from the ‘Undirected Network Demo’ and ‘Directed Network Demo’ at: </a:t>
            </a:r>
            <a:r>
              <a:rPr lang="en-US" dirty="0">
                <a:hlinkClick r:id="rId4"/>
              </a:rPr>
              <a:t>https://github.com/abmgis/abmgis/tree/master/Chapter08-Networks/Models</a:t>
            </a:r>
            <a:r>
              <a:rPr lang="en-US" dirty="0"/>
              <a:t>. </a:t>
            </a:r>
          </a:p>
        </p:txBody>
      </p:sp>
    </p:spTree>
    <p:extLst>
      <p:ext uri="{BB962C8B-B14F-4D97-AF65-F5344CB8AC3E}">
        <p14:creationId xmlns:p14="http://schemas.microsoft.com/office/powerpoint/2010/main" val="1907530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2231</Words>
  <Application>Microsoft Macintosh PowerPoint</Application>
  <PresentationFormat>Widescreen</PresentationFormat>
  <Paragraphs>158</Paragraphs>
  <Slides>28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Helvetica</vt:lpstr>
      <vt:lpstr>Office Theme</vt:lpstr>
      <vt:lpstr>Chapter 8</vt:lpstr>
      <vt:lpstr>Learning Objectives</vt:lpstr>
      <vt:lpstr>Introduction</vt:lpstr>
      <vt:lpstr>Graphs and Networks</vt:lpstr>
      <vt:lpstr>Basic Network Properties</vt:lpstr>
      <vt:lpstr>Defining Graphs Mathematically</vt:lpstr>
      <vt:lpstr>The Seven Bridges of Konigsberg problem</vt:lpstr>
      <vt:lpstr>Building Graphs in NetLogo</vt:lpstr>
      <vt:lpstr>Directed and Undirected Links in NetLogo</vt:lpstr>
      <vt:lpstr>Adjacency Matrices and Node Degree</vt:lpstr>
      <vt:lpstr>Traversing Graphs</vt:lpstr>
      <vt:lpstr>Graph Density</vt:lpstr>
      <vt:lpstr>Calculating Node Importance</vt:lpstr>
      <vt:lpstr>Degree centrality &amp; Betweenness centrality </vt:lpstr>
      <vt:lpstr>Pairs through the network</vt:lpstr>
      <vt:lpstr>Social Networks</vt:lpstr>
      <vt:lpstr>Generating Stylized Network Structures</vt:lpstr>
      <vt:lpstr>Generating Stylized Network Structures</vt:lpstr>
      <vt:lpstr>Scale Free Networks</vt:lpstr>
      <vt:lpstr>Transport Networks</vt:lpstr>
      <vt:lpstr>Linking Geographical and Social Networks</vt:lpstr>
      <vt:lpstr>Linking Geographical and Social Networks</vt:lpstr>
      <vt:lpstr>Linking Geographical and Social Networks</vt:lpstr>
      <vt:lpstr>Linking Geographical and Social Networks</vt:lpstr>
      <vt:lpstr>Agents and Networks</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Crooks</cp:lastModifiedBy>
  <cp:revision>26</cp:revision>
  <dcterms:created xsi:type="dcterms:W3CDTF">2018-07-16T13:06:35Z</dcterms:created>
  <dcterms:modified xsi:type="dcterms:W3CDTF">2023-06-15T19:41:54Z</dcterms:modified>
</cp:coreProperties>
</file>